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354" r:id="rId3"/>
    <p:sldId id="382" r:id="rId4"/>
    <p:sldId id="257" r:id="rId5"/>
    <p:sldId id="364" r:id="rId6"/>
    <p:sldId id="383" r:id="rId7"/>
    <p:sldId id="258" r:id="rId8"/>
    <p:sldId id="260" r:id="rId9"/>
    <p:sldId id="261" r:id="rId10"/>
    <p:sldId id="262" r:id="rId11"/>
    <p:sldId id="264" r:id="rId12"/>
    <p:sldId id="265" r:id="rId13"/>
    <p:sldId id="268" r:id="rId14"/>
    <p:sldId id="384" r:id="rId15"/>
    <p:sldId id="269" r:id="rId16"/>
    <p:sldId id="270" r:id="rId17"/>
    <p:sldId id="271" r:id="rId18"/>
    <p:sldId id="273" r:id="rId19"/>
    <p:sldId id="276" r:id="rId20"/>
    <p:sldId id="277" r:id="rId21"/>
    <p:sldId id="278" r:id="rId22"/>
    <p:sldId id="385" r:id="rId23"/>
    <p:sldId id="280" r:id="rId24"/>
    <p:sldId id="281" r:id="rId25"/>
    <p:sldId id="386" r:id="rId26"/>
    <p:sldId id="336" r:id="rId27"/>
    <p:sldId id="337" r:id="rId28"/>
    <p:sldId id="338" r:id="rId29"/>
    <p:sldId id="375" r:id="rId30"/>
    <p:sldId id="368" r:id="rId31"/>
    <p:sldId id="387" r:id="rId32"/>
    <p:sldId id="369" r:id="rId33"/>
    <p:sldId id="370" r:id="rId34"/>
    <p:sldId id="371" r:id="rId35"/>
    <p:sldId id="372" r:id="rId36"/>
    <p:sldId id="302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EC478-FC24-4D07-9784-2CE3D4A56837}" type="doc">
      <dgm:prSet loTypeId="urn:microsoft.com/office/officeart/2005/8/layout/radial4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5E12BDC-75DD-4DB0-99A1-8B4E5F00A867}">
      <dgm:prSet phldrT="[Texto]"/>
      <dgm:spPr/>
      <dgm:t>
        <a:bodyPr/>
        <a:lstStyle/>
        <a:p>
          <a:r>
            <a:rPr lang="es-ES" dirty="0" smtClean="0"/>
            <a:t>Aggregation or Combination</a:t>
          </a:r>
          <a:endParaRPr lang="es-ES" dirty="0"/>
        </a:p>
      </dgm:t>
    </dgm:pt>
    <dgm:pt modelId="{9918ED7B-DCA6-4ADA-946E-7511812F8D73}" type="parTrans" cxnId="{3AB6AD48-5814-4C92-B4F9-725C53682D24}">
      <dgm:prSet/>
      <dgm:spPr/>
      <dgm:t>
        <a:bodyPr/>
        <a:lstStyle/>
        <a:p>
          <a:endParaRPr lang="es-ES"/>
        </a:p>
      </dgm:t>
    </dgm:pt>
    <dgm:pt modelId="{4DC05198-517A-4948-859E-5359867E1BEF}" type="sibTrans" cxnId="{3AB6AD48-5814-4C92-B4F9-725C53682D24}">
      <dgm:prSet/>
      <dgm:spPr/>
      <dgm:t>
        <a:bodyPr/>
        <a:lstStyle/>
        <a:p>
          <a:endParaRPr lang="es-ES"/>
        </a:p>
      </dgm:t>
    </dgm:pt>
    <dgm:pt modelId="{79CAE34B-0C37-4BE4-A0FC-3BC7492F8715}">
      <dgm:prSet phldrT="[Texto]"/>
      <dgm:spPr/>
      <dgm:t>
        <a:bodyPr/>
        <a:lstStyle/>
        <a:p>
          <a:r>
            <a:rPr lang="es-ES" dirty="0" smtClean="0"/>
            <a:t>Classifier_1</a:t>
          </a:r>
          <a:endParaRPr lang="es-ES" dirty="0"/>
        </a:p>
      </dgm:t>
    </dgm:pt>
    <dgm:pt modelId="{098428D2-7284-4E19-A01F-288A6C64425F}" type="parTrans" cxnId="{785C81B8-D882-46F1-B2AF-56BAA0BC97C7}">
      <dgm:prSet/>
      <dgm:spPr/>
      <dgm:t>
        <a:bodyPr/>
        <a:lstStyle/>
        <a:p>
          <a:endParaRPr lang="es-ES" dirty="0"/>
        </a:p>
      </dgm:t>
    </dgm:pt>
    <dgm:pt modelId="{E2CBC19C-7617-4274-ADEF-0BEE5D61939E}" type="sibTrans" cxnId="{785C81B8-D882-46F1-B2AF-56BAA0BC97C7}">
      <dgm:prSet/>
      <dgm:spPr/>
      <dgm:t>
        <a:bodyPr/>
        <a:lstStyle/>
        <a:p>
          <a:endParaRPr lang="es-ES"/>
        </a:p>
      </dgm:t>
    </dgm:pt>
    <dgm:pt modelId="{B868A7DB-E15D-4540-9D21-F6BC149E1D79}">
      <dgm:prSet phldrT="[Texto]"/>
      <dgm:spPr/>
      <dgm:t>
        <a:bodyPr/>
        <a:lstStyle/>
        <a:p>
          <a:r>
            <a:rPr lang="es-ES" dirty="0" smtClean="0"/>
            <a:t>Classifier_i</a:t>
          </a:r>
          <a:endParaRPr lang="es-ES" dirty="0"/>
        </a:p>
      </dgm:t>
    </dgm:pt>
    <dgm:pt modelId="{CE423443-FC1C-49EB-9F6F-9A32DB03909B}" type="parTrans" cxnId="{A173F01E-73F0-4E23-BD28-008470E3373B}">
      <dgm:prSet/>
      <dgm:spPr/>
      <dgm:t>
        <a:bodyPr/>
        <a:lstStyle/>
        <a:p>
          <a:endParaRPr lang="es-ES" dirty="0"/>
        </a:p>
      </dgm:t>
    </dgm:pt>
    <dgm:pt modelId="{FAB8623E-F61D-4CC0-9B39-98CBA2FC3E83}" type="sibTrans" cxnId="{A173F01E-73F0-4E23-BD28-008470E3373B}">
      <dgm:prSet/>
      <dgm:spPr/>
      <dgm:t>
        <a:bodyPr/>
        <a:lstStyle/>
        <a:p>
          <a:endParaRPr lang="es-ES"/>
        </a:p>
      </dgm:t>
    </dgm:pt>
    <dgm:pt modelId="{8BF310FF-B19B-48EE-8A0F-52C44100B9FF}">
      <dgm:prSet phldrT="[Texto]"/>
      <dgm:spPr/>
      <dgm:t>
        <a:bodyPr/>
        <a:lstStyle/>
        <a:p>
          <a:r>
            <a:rPr lang="es-ES" dirty="0" smtClean="0"/>
            <a:t>Classifier_n</a:t>
          </a:r>
          <a:endParaRPr lang="es-ES" dirty="0"/>
        </a:p>
      </dgm:t>
    </dgm:pt>
    <dgm:pt modelId="{41D8907F-2E5A-4B1E-B9C8-7FFFA0B7C40F}" type="parTrans" cxnId="{A8A3AF49-0B7A-48A0-9B23-41010171D9F0}">
      <dgm:prSet/>
      <dgm:spPr/>
      <dgm:t>
        <a:bodyPr/>
        <a:lstStyle/>
        <a:p>
          <a:endParaRPr lang="es-ES" dirty="0"/>
        </a:p>
      </dgm:t>
    </dgm:pt>
    <dgm:pt modelId="{5B1D678B-2E49-4B5D-B24E-14B7F6486A11}" type="sibTrans" cxnId="{A8A3AF49-0B7A-48A0-9B23-41010171D9F0}">
      <dgm:prSet/>
      <dgm:spPr/>
      <dgm:t>
        <a:bodyPr/>
        <a:lstStyle/>
        <a:p>
          <a:endParaRPr lang="es-ES"/>
        </a:p>
      </dgm:t>
    </dgm:pt>
    <dgm:pt modelId="{FEE18538-A8BA-4679-98ED-C15CA42BD974}" type="pres">
      <dgm:prSet presAssocID="{9EBEC478-FC24-4D07-9784-2CE3D4A568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E20C25-D241-4D94-8DEB-ED8F698D8B7A}" type="pres">
      <dgm:prSet presAssocID="{B5E12BDC-75DD-4DB0-99A1-8B4E5F00A867}" presName="centerShape" presStyleLbl="node0" presStyleIdx="0" presStyleCnt="1" custScaleX="161051" custScaleY="161051" custLinFactNeighborX="10180" custLinFactNeighborY="-22659"/>
      <dgm:spPr/>
      <dgm:t>
        <a:bodyPr/>
        <a:lstStyle/>
        <a:p>
          <a:endParaRPr lang="es-ES"/>
        </a:p>
      </dgm:t>
    </dgm:pt>
    <dgm:pt modelId="{9F49469D-C055-4D95-9426-B3FADDEA2B82}" type="pres">
      <dgm:prSet presAssocID="{098428D2-7284-4E19-A01F-288A6C64425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CADF2849-BEBD-4D05-A771-44D3AEFC6DDE}" type="pres">
      <dgm:prSet presAssocID="{79CAE34B-0C37-4BE4-A0FC-3BC7492F8715}" presName="node" presStyleLbl="node1" presStyleIdx="0" presStyleCnt="3" custScaleX="121001" custScaleY="121001" custRadScaleRad="209897" custRadScaleInc="-183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A06303-8BAD-4BAC-93D8-ACB0F2F1CE97}" type="pres">
      <dgm:prSet presAssocID="{CE423443-FC1C-49EB-9F6F-9A32DB03909B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007EA44-AD87-4B8D-AE07-4D34CC11FCDF}" type="pres">
      <dgm:prSet presAssocID="{B868A7DB-E15D-4540-9D21-F6BC149E1D79}" presName="node" presStyleLbl="node1" presStyleIdx="1" presStyleCnt="3" custScaleX="121001" custScaleY="121001" custRadScaleRad="194441" custRadScaleInc="-1341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CFBD42-B746-48CD-AFC8-9B777CF42EAA}" type="pres">
      <dgm:prSet presAssocID="{41D8907F-2E5A-4B1E-B9C8-7FFFA0B7C40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360563A1-F53F-44EF-B360-C37DDD713AC3}" type="pres">
      <dgm:prSet presAssocID="{8BF310FF-B19B-48EE-8A0F-52C44100B9FF}" presName="node" presStyleLbl="node1" presStyleIdx="2" presStyleCnt="3" custScaleX="121001" custScaleY="121001" custRadScaleRad="192244" custRadScaleInc="-2483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7E73DD-5DEC-4336-AA51-467B5013A109}" type="presOf" srcId="{79CAE34B-0C37-4BE4-A0FC-3BC7492F8715}" destId="{CADF2849-BEBD-4D05-A771-44D3AEFC6DDE}" srcOrd="0" destOrd="0" presId="urn:microsoft.com/office/officeart/2005/8/layout/radial4"/>
    <dgm:cxn modelId="{559C5A99-C340-4F46-874D-DA35B1A3D0E5}" type="presOf" srcId="{B868A7DB-E15D-4540-9D21-F6BC149E1D79}" destId="{B007EA44-AD87-4B8D-AE07-4D34CC11FCDF}" srcOrd="0" destOrd="0" presId="urn:microsoft.com/office/officeart/2005/8/layout/radial4"/>
    <dgm:cxn modelId="{5B3223B2-96D6-41CA-8888-BF84DDC44C0C}" type="presOf" srcId="{9EBEC478-FC24-4D07-9784-2CE3D4A56837}" destId="{FEE18538-A8BA-4679-98ED-C15CA42BD974}" srcOrd="0" destOrd="0" presId="urn:microsoft.com/office/officeart/2005/8/layout/radial4"/>
    <dgm:cxn modelId="{A173F01E-73F0-4E23-BD28-008470E3373B}" srcId="{B5E12BDC-75DD-4DB0-99A1-8B4E5F00A867}" destId="{B868A7DB-E15D-4540-9D21-F6BC149E1D79}" srcOrd="1" destOrd="0" parTransId="{CE423443-FC1C-49EB-9F6F-9A32DB03909B}" sibTransId="{FAB8623E-F61D-4CC0-9B39-98CBA2FC3E83}"/>
    <dgm:cxn modelId="{A8A3AF49-0B7A-48A0-9B23-41010171D9F0}" srcId="{B5E12BDC-75DD-4DB0-99A1-8B4E5F00A867}" destId="{8BF310FF-B19B-48EE-8A0F-52C44100B9FF}" srcOrd="2" destOrd="0" parTransId="{41D8907F-2E5A-4B1E-B9C8-7FFFA0B7C40F}" sibTransId="{5B1D678B-2E49-4B5D-B24E-14B7F6486A11}"/>
    <dgm:cxn modelId="{785C81B8-D882-46F1-B2AF-56BAA0BC97C7}" srcId="{B5E12BDC-75DD-4DB0-99A1-8B4E5F00A867}" destId="{79CAE34B-0C37-4BE4-A0FC-3BC7492F8715}" srcOrd="0" destOrd="0" parTransId="{098428D2-7284-4E19-A01F-288A6C64425F}" sibTransId="{E2CBC19C-7617-4274-ADEF-0BEE5D61939E}"/>
    <dgm:cxn modelId="{75C6F460-5D25-4867-B9AE-378A9658261C}" type="presOf" srcId="{B5E12BDC-75DD-4DB0-99A1-8B4E5F00A867}" destId="{A4E20C25-D241-4D94-8DEB-ED8F698D8B7A}" srcOrd="0" destOrd="0" presId="urn:microsoft.com/office/officeart/2005/8/layout/radial4"/>
    <dgm:cxn modelId="{87AC8D61-C682-4834-A93C-2D29BCCBB9B6}" type="presOf" srcId="{8BF310FF-B19B-48EE-8A0F-52C44100B9FF}" destId="{360563A1-F53F-44EF-B360-C37DDD713AC3}" srcOrd="0" destOrd="0" presId="urn:microsoft.com/office/officeart/2005/8/layout/radial4"/>
    <dgm:cxn modelId="{69AB1B15-7974-40FF-B405-1173A01A7F08}" type="presOf" srcId="{098428D2-7284-4E19-A01F-288A6C64425F}" destId="{9F49469D-C055-4D95-9426-B3FADDEA2B82}" srcOrd="0" destOrd="0" presId="urn:microsoft.com/office/officeart/2005/8/layout/radial4"/>
    <dgm:cxn modelId="{3AB6AD48-5814-4C92-B4F9-725C53682D24}" srcId="{9EBEC478-FC24-4D07-9784-2CE3D4A56837}" destId="{B5E12BDC-75DD-4DB0-99A1-8B4E5F00A867}" srcOrd="0" destOrd="0" parTransId="{9918ED7B-DCA6-4ADA-946E-7511812F8D73}" sibTransId="{4DC05198-517A-4948-859E-5359867E1BEF}"/>
    <dgm:cxn modelId="{031F953C-1867-4506-8621-410963A01753}" type="presOf" srcId="{CE423443-FC1C-49EB-9F6F-9A32DB03909B}" destId="{55A06303-8BAD-4BAC-93D8-ACB0F2F1CE97}" srcOrd="0" destOrd="0" presId="urn:microsoft.com/office/officeart/2005/8/layout/radial4"/>
    <dgm:cxn modelId="{73787A7A-81DD-4FCE-AD9D-49CDD6B2CA8C}" type="presOf" srcId="{41D8907F-2E5A-4B1E-B9C8-7FFFA0B7C40F}" destId="{ECCFBD42-B746-48CD-AFC8-9B777CF42EAA}" srcOrd="0" destOrd="0" presId="urn:microsoft.com/office/officeart/2005/8/layout/radial4"/>
    <dgm:cxn modelId="{E8804457-DA7F-4347-ABC1-8085254893EA}" type="presParOf" srcId="{FEE18538-A8BA-4679-98ED-C15CA42BD974}" destId="{A4E20C25-D241-4D94-8DEB-ED8F698D8B7A}" srcOrd="0" destOrd="0" presId="urn:microsoft.com/office/officeart/2005/8/layout/radial4"/>
    <dgm:cxn modelId="{EC810B76-AB49-4645-AF30-0055B44718C7}" type="presParOf" srcId="{FEE18538-A8BA-4679-98ED-C15CA42BD974}" destId="{9F49469D-C055-4D95-9426-B3FADDEA2B82}" srcOrd="1" destOrd="0" presId="urn:microsoft.com/office/officeart/2005/8/layout/radial4"/>
    <dgm:cxn modelId="{FA4868FB-D71B-4132-9495-A144E78A2192}" type="presParOf" srcId="{FEE18538-A8BA-4679-98ED-C15CA42BD974}" destId="{CADF2849-BEBD-4D05-A771-44D3AEFC6DDE}" srcOrd="2" destOrd="0" presId="urn:microsoft.com/office/officeart/2005/8/layout/radial4"/>
    <dgm:cxn modelId="{9F595906-7139-49CF-9024-8678D497539B}" type="presParOf" srcId="{FEE18538-A8BA-4679-98ED-C15CA42BD974}" destId="{55A06303-8BAD-4BAC-93D8-ACB0F2F1CE97}" srcOrd="3" destOrd="0" presId="urn:microsoft.com/office/officeart/2005/8/layout/radial4"/>
    <dgm:cxn modelId="{016C63D1-E729-43BC-AF83-171E00305D3A}" type="presParOf" srcId="{FEE18538-A8BA-4679-98ED-C15CA42BD974}" destId="{B007EA44-AD87-4B8D-AE07-4D34CC11FCDF}" srcOrd="4" destOrd="0" presId="urn:microsoft.com/office/officeart/2005/8/layout/radial4"/>
    <dgm:cxn modelId="{E818FDCF-DFBA-4CD8-AFFE-C50833F3E68B}" type="presParOf" srcId="{FEE18538-A8BA-4679-98ED-C15CA42BD974}" destId="{ECCFBD42-B746-48CD-AFC8-9B777CF42EAA}" srcOrd="5" destOrd="0" presId="urn:microsoft.com/office/officeart/2005/8/layout/radial4"/>
    <dgm:cxn modelId="{C1C6F79B-CB51-4696-BBA6-D28BCDC4CFE5}" type="presParOf" srcId="{FEE18538-A8BA-4679-98ED-C15CA42BD974}" destId="{360563A1-F53F-44EF-B360-C37DDD713AC3}" srcOrd="6" destOrd="0" presId="urn:microsoft.com/office/officeart/2005/8/layout/radial4"/>
  </dgm:cxnLst>
  <dgm:bg>
    <a:noFill/>
    <a:effectLst>
      <a:glow rad="63500">
        <a:schemeClr val="accent2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20C25-D241-4D94-8DEB-ED8F698D8B7A}">
      <dsp:nvSpPr>
        <dsp:cNvPr id="0" name=""/>
        <dsp:cNvSpPr/>
      </dsp:nvSpPr>
      <dsp:spPr>
        <a:xfrm>
          <a:off x="2542565" y="128164"/>
          <a:ext cx="1155463" cy="11554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Aggregation or Combination</a:t>
          </a:r>
          <a:endParaRPr lang="es-ES" sz="1100" kern="1200" dirty="0"/>
        </a:p>
      </dsp:txBody>
      <dsp:txXfrm>
        <a:off x="2711779" y="297378"/>
        <a:ext cx="817035" cy="817035"/>
      </dsp:txXfrm>
    </dsp:sp>
    <dsp:sp modelId="{9F49469D-C055-4D95-9426-B3FADDEA2B82}">
      <dsp:nvSpPr>
        <dsp:cNvPr id="0" name=""/>
        <dsp:cNvSpPr/>
      </dsp:nvSpPr>
      <dsp:spPr>
        <a:xfrm rot="11440872">
          <a:off x="1114861" y="354719"/>
          <a:ext cx="1371171" cy="2044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DF2849-BEBD-4D05-A771-44D3AEFC6DDE}">
      <dsp:nvSpPr>
        <dsp:cNvPr id="0" name=""/>
        <dsp:cNvSpPr/>
      </dsp:nvSpPr>
      <dsp:spPr>
        <a:xfrm>
          <a:off x="714381" y="0"/>
          <a:ext cx="824717" cy="659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Classifier_1</a:t>
          </a:r>
          <a:endParaRPr lang="es-ES" sz="1100" kern="1200" dirty="0"/>
        </a:p>
      </dsp:txBody>
      <dsp:txXfrm>
        <a:off x="733705" y="19324"/>
        <a:ext cx="786069" cy="621126"/>
      </dsp:txXfrm>
    </dsp:sp>
    <dsp:sp modelId="{55A06303-8BAD-4BAC-93D8-ACB0F2F1CE97}">
      <dsp:nvSpPr>
        <dsp:cNvPr id="0" name=""/>
        <dsp:cNvSpPr/>
      </dsp:nvSpPr>
      <dsp:spPr>
        <a:xfrm rot="10586350">
          <a:off x="1125442" y="686053"/>
          <a:ext cx="1341601" cy="2044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shade val="45000"/>
                <a:satMod val="155000"/>
              </a:schemeClr>
            </a:gs>
            <a:gs pos="60000">
              <a:schemeClr val="accent2">
                <a:hueOff val="-419062"/>
                <a:satOff val="-4829"/>
                <a:lumOff val="1079"/>
                <a:alphaOff val="0"/>
                <a:shade val="95000"/>
                <a:satMod val="150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07EA44-AD87-4B8D-AE07-4D34CC11FCDF}">
      <dsp:nvSpPr>
        <dsp:cNvPr id="0" name=""/>
        <dsp:cNvSpPr/>
      </dsp:nvSpPr>
      <dsp:spPr>
        <a:xfrm>
          <a:off x="714379" y="500065"/>
          <a:ext cx="824717" cy="659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19062"/>
                <a:satOff val="-4829"/>
                <a:lumOff val="1079"/>
                <a:alphaOff val="0"/>
                <a:shade val="45000"/>
                <a:satMod val="155000"/>
              </a:schemeClr>
            </a:gs>
            <a:gs pos="60000">
              <a:schemeClr val="accent2">
                <a:hueOff val="-419062"/>
                <a:satOff val="-4829"/>
                <a:lumOff val="1079"/>
                <a:alphaOff val="0"/>
                <a:shade val="95000"/>
                <a:satMod val="150000"/>
              </a:schemeClr>
            </a:gs>
            <a:gs pos="100000">
              <a:schemeClr val="accent2">
                <a:hueOff val="-419062"/>
                <a:satOff val="-4829"/>
                <a:lumOff val="107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Classifier_i</a:t>
          </a:r>
          <a:endParaRPr lang="es-ES" sz="1100" kern="1200" dirty="0"/>
        </a:p>
      </dsp:txBody>
      <dsp:txXfrm>
        <a:off x="733703" y="519389"/>
        <a:ext cx="786069" cy="621126"/>
      </dsp:txXfrm>
    </dsp:sp>
    <dsp:sp modelId="{ECCFBD42-B746-48CD-AFC8-9B777CF42EAA}">
      <dsp:nvSpPr>
        <dsp:cNvPr id="0" name=""/>
        <dsp:cNvSpPr/>
      </dsp:nvSpPr>
      <dsp:spPr>
        <a:xfrm rot="9897297">
          <a:off x="1102661" y="957180"/>
          <a:ext cx="1404825" cy="20447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shade val="45000"/>
                <a:satMod val="155000"/>
              </a:schemeClr>
            </a:gs>
            <a:gs pos="60000">
              <a:schemeClr val="accent2">
                <a:hueOff val="-838123"/>
                <a:satOff val="-9658"/>
                <a:lumOff val="2159"/>
                <a:alphaOff val="0"/>
                <a:shade val="95000"/>
                <a:satMod val="150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0563A1-F53F-44EF-B360-C37DDD713AC3}">
      <dsp:nvSpPr>
        <dsp:cNvPr id="0" name=""/>
        <dsp:cNvSpPr/>
      </dsp:nvSpPr>
      <dsp:spPr>
        <a:xfrm>
          <a:off x="714380" y="911861"/>
          <a:ext cx="824717" cy="659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38123"/>
                <a:satOff val="-9658"/>
                <a:lumOff val="2159"/>
                <a:alphaOff val="0"/>
                <a:shade val="45000"/>
                <a:satMod val="155000"/>
              </a:schemeClr>
            </a:gs>
            <a:gs pos="60000">
              <a:schemeClr val="accent2">
                <a:hueOff val="-838123"/>
                <a:satOff val="-9658"/>
                <a:lumOff val="2159"/>
                <a:alphaOff val="0"/>
                <a:shade val="95000"/>
                <a:satMod val="150000"/>
              </a:schemeClr>
            </a:gs>
            <a:gs pos="100000">
              <a:schemeClr val="accent2">
                <a:hueOff val="-838123"/>
                <a:satOff val="-9658"/>
                <a:lumOff val="2159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Classifier_n</a:t>
          </a:r>
          <a:endParaRPr lang="es-ES" sz="1100" kern="1200" dirty="0"/>
        </a:p>
      </dsp:txBody>
      <dsp:txXfrm>
        <a:off x="733704" y="931185"/>
        <a:ext cx="786069" cy="621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BD1DF-3C24-4D3F-9002-A7398A60F71B}" type="datetimeFigureOut">
              <a:rPr lang="en-US" smtClean="0"/>
              <a:pPr/>
              <a:t>6/18/2015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AB654-02D3-494C-A7FE-73827C227E6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0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AB654-02D3-494C-A7FE-73827C227E6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12E474A-922C-439A-BD06-35B1F1BF0686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45558E-84EB-4D9E-889A-56F5EE09022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EC4F-C12E-4FD3-A119-8CD1616FD682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7316008-CA64-4471-B53B-5D2BC779AB56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B45558E-84EB-4D9E-889A-56F5EE09022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A373-CF51-4582-B5D7-B6F424988883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850">
                <a:solidFill>
                  <a:srgbClr val="FFFFFF"/>
                </a:solidFill>
              </a:defRPr>
            </a:lvl1pPr>
          </a:lstStyle>
          <a:p>
            <a:fld id="{7B45558E-84EB-4D9E-889A-56F5EE09022E}" type="slidenum">
              <a:rPr lang="es-ES" smtClean="0"/>
              <a:pPr/>
              <a:t>‹Nº›</a:t>
            </a:fld>
            <a:r>
              <a:rPr lang="es-ES" dirty="0" smtClean="0"/>
              <a:t>/36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3FDE-D867-4BF1-B581-9DCEFAA55DF2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B45558E-84EB-4D9E-889A-56F5EE09022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81356B-A502-4C41-9A45-EAADF8AC1DD7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45558E-84EB-4D9E-889A-56F5EE09022E}" type="slidenum">
              <a:rPr lang="es-ES" smtClean="0"/>
              <a:pPr/>
              <a:t>‹Nº›</a:t>
            </a:fld>
            <a:r>
              <a:rPr lang="es-ES" dirty="0" smtClean="0"/>
              <a:t>/36</a:t>
            </a:r>
            <a:endParaRPr lang="es-ES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F7A15E-F9A6-4694-B0E3-BAA0C5E1EA08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45558E-84EB-4D9E-889A-56F5EE09022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DEA43-9099-4A39-A795-52469A220533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45558E-84EB-4D9E-889A-56F5EE09022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6E662-BF3C-4348-9C6E-6228CF0D5A7E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45558E-84EB-4D9E-889A-56F5EE09022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CB2B-479E-468E-ADC4-FE0F5A966220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45558E-84EB-4D9E-889A-56F5EE09022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85CF1B-7BAC-4F38-B796-934A39B9B3C3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B45558E-84EB-4D9E-889A-56F5EE09022E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4BF2AC-E6AF-41B7-9F80-A8A71E04F0D7}" type="datetime1">
              <a:rPr lang="es-ES" smtClean="0"/>
              <a:t>18/06/2015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850" b="1">
                <a:solidFill>
                  <a:srgbClr val="FFFFFF"/>
                </a:solidFill>
              </a:defRPr>
            </a:lvl1pPr>
          </a:lstStyle>
          <a:p>
            <a:fld id="{7B45558E-84EB-4D9E-889A-56F5EE09022E}" type="slidenum">
              <a:rPr lang="es-ES" smtClean="0"/>
              <a:pPr/>
              <a:t>‹Nº›</a:t>
            </a:fld>
            <a:r>
              <a:rPr lang="es-ES" dirty="0" smtClean="0"/>
              <a:t>/36</a:t>
            </a: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4357694"/>
            <a:ext cx="8659688" cy="150970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/>
              <a:t>Addressing </a:t>
            </a:r>
            <a:r>
              <a:rPr lang="en-US" dirty="0" smtClean="0"/>
              <a:t>difficult classes by </a:t>
            </a:r>
            <a:r>
              <a:rPr lang="en-US" dirty="0" err="1" smtClean="0"/>
              <a:t>binarization</a:t>
            </a:r>
            <a:r>
              <a:rPr lang="en-US" dirty="0" smtClean="0"/>
              <a:t>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 smtClean="0"/>
              <a:t>Achieving</a:t>
            </a:r>
            <a:r>
              <a:rPr lang="es-ES" dirty="0" smtClean="0"/>
              <a:t> a </a:t>
            </a:r>
            <a:r>
              <a:rPr lang="es-ES" dirty="0" err="1" smtClean="0"/>
              <a:t>balanced</a:t>
            </a:r>
            <a:r>
              <a:rPr lang="es-ES" dirty="0" smtClean="0"/>
              <a:t> </a:t>
            </a:r>
            <a:r>
              <a:rPr lang="es-ES" dirty="0" err="1" smtClean="0"/>
              <a:t>accuracy</a:t>
            </a:r>
            <a:r>
              <a:rPr lang="es-ES" dirty="0" smtClean="0"/>
              <a:t> </a:t>
            </a:r>
            <a:r>
              <a:rPr lang="es-ES" dirty="0" err="1" smtClean="0"/>
              <a:t>among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classes</a:t>
            </a:r>
            <a:r>
              <a:rPr lang="es-ES" dirty="0" smtClean="0"/>
              <a:t> </a:t>
            </a:r>
            <a:r>
              <a:rPr lang="es-ES" dirty="0" err="1" smtClean="0"/>
              <a:t>via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-vs-</a:t>
            </a:r>
            <a:r>
              <a:rPr lang="es-ES" dirty="0" err="1" smtClean="0"/>
              <a:t>One</a:t>
            </a:r>
            <a:endParaRPr lang="es-ES" dirty="0"/>
          </a:p>
        </p:txBody>
      </p:sp>
      <p:grpSp>
        <p:nvGrpSpPr>
          <p:cNvPr id="11" name="10 Grupo"/>
          <p:cNvGrpSpPr/>
          <p:nvPr/>
        </p:nvGrpSpPr>
        <p:grpSpPr>
          <a:xfrm>
            <a:off x="4604490" y="285728"/>
            <a:ext cx="4071966" cy="3714776"/>
            <a:chOff x="2071670" y="285728"/>
            <a:chExt cx="4071966" cy="3714776"/>
          </a:xfrm>
        </p:grpSpPr>
        <p:sp>
          <p:nvSpPr>
            <p:cNvPr id="5" name="4 Elipse"/>
            <p:cNvSpPr/>
            <p:nvPr/>
          </p:nvSpPr>
          <p:spPr>
            <a:xfrm>
              <a:off x="4143372" y="285728"/>
              <a:ext cx="2000264" cy="3286148"/>
            </a:xfrm>
            <a:prstGeom prst="ellipse">
              <a:avLst/>
            </a:prstGeom>
            <a:solidFill>
              <a:schemeClr val="accent1">
                <a:alpha val="24000"/>
              </a:schemeClr>
            </a:solidFill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9 Grupo"/>
            <p:cNvGrpSpPr/>
            <p:nvPr/>
          </p:nvGrpSpPr>
          <p:grpSpPr>
            <a:xfrm>
              <a:off x="2071670" y="571480"/>
              <a:ext cx="3930129" cy="3429024"/>
              <a:chOff x="2071670" y="571480"/>
              <a:chExt cx="3930129" cy="3429024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14612" y="928670"/>
                <a:ext cx="3287187" cy="2714644"/>
              </a:xfrm>
              <a:prstGeom prst="rect">
                <a:avLst/>
              </a:prstGeom>
              <a:ln>
                <a:headEnd/>
                <a:tailEnd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6" name="5 Elipse"/>
              <p:cNvSpPr/>
              <p:nvPr/>
            </p:nvSpPr>
            <p:spPr>
              <a:xfrm>
                <a:off x="2071670" y="571480"/>
                <a:ext cx="2071702" cy="1714512"/>
              </a:xfrm>
              <a:prstGeom prst="ellipse">
                <a:avLst/>
              </a:prstGeom>
              <a:solidFill>
                <a:srgbClr val="FFC000">
                  <a:alpha val="24000"/>
                </a:srgb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6 Elipse"/>
              <p:cNvSpPr/>
              <p:nvPr/>
            </p:nvSpPr>
            <p:spPr>
              <a:xfrm>
                <a:off x="2285984" y="2000240"/>
                <a:ext cx="2500330" cy="2000264"/>
              </a:xfrm>
              <a:prstGeom prst="ellipse">
                <a:avLst/>
              </a:prstGeom>
              <a:solidFill>
                <a:srgbClr val="00B050">
                  <a:alpha val="31000"/>
                </a:srgb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8" name="7 CuadroTexto"/>
          <p:cNvSpPr txBox="1"/>
          <p:nvPr/>
        </p:nvSpPr>
        <p:spPr>
          <a:xfrm>
            <a:off x="0" y="6072206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Alberto </a:t>
            </a:r>
            <a:r>
              <a:rPr lang="en-US" dirty="0" err="1" smtClean="0">
                <a:solidFill>
                  <a:schemeClr val="bg1"/>
                </a:solidFill>
              </a:rPr>
              <a:t>Fernández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2" name="Picture 1" descr="C:\Users\Alberto\Desktop\simid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1" y="-27384"/>
            <a:ext cx="5759201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One-vs-One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Disadvantages</a:t>
            </a:r>
          </a:p>
          <a:p>
            <a:pPr lvl="1"/>
            <a:r>
              <a:rPr lang="en-US" sz="2400" dirty="0" smtClean="0"/>
              <a:t>Higher testing times (more classifiers)</a:t>
            </a:r>
          </a:p>
          <a:p>
            <a:pPr lvl="1"/>
            <a:r>
              <a:rPr lang="en-US" sz="2400" dirty="0" smtClean="0"/>
              <a:t>Non-competent examples [Fürnkranz06]</a:t>
            </a:r>
          </a:p>
          <a:p>
            <a:r>
              <a:rPr lang="en-US" sz="2800" dirty="0" smtClean="0"/>
              <a:t>Many different aggregation proposals</a:t>
            </a:r>
          </a:p>
          <a:p>
            <a:pPr lvl="1"/>
            <a:r>
              <a:rPr lang="en-US" sz="2400" dirty="0" smtClean="0"/>
              <a:t>Simplest: Voting strategy</a:t>
            </a:r>
          </a:p>
          <a:p>
            <a:pPr lvl="2"/>
            <a:r>
              <a:rPr lang="en-US" sz="2000" dirty="0" smtClean="0"/>
              <a:t>Each classifier votes for the predicted class</a:t>
            </a:r>
          </a:p>
          <a:p>
            <a:pPr lvl="2"/>
            <a:r>
              <a:rPr lang="en-US" sz="2000" dirty="0" smtClean="0"/>
              <a:t>Predicted = class with the largest nº of votes</a:t>
            </a:r>
            <a:endParaRPr lang="en-U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5930696"/>
            <a:ext cx="7572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[Fürnkranz06] J. Fürnkranz, E. Hüllermeier, S. Vanderlooy, Binary decomposition methods for multipartite ranking, in: W. L. Buntine, M. Grobelnik, D. Mladenic, J. Shawe-Taylor (eds.), Machine Learning and Knowledge Discovery in Databases, vol. 5781(1) of LNCS, Springer, 2006, pp. 359–374.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725144"/>
            <a:ext cx="2571769" cy="108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10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Strategies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“One-vs-All” (OVA)</a:t>
            </a:r>
          </a:p>
          <a:p>
            <a:pPr lvl="1"/>
            <a:r>
              <a:rPr lang="en-US" dirty="0" smtClean="0"/>
              <a:t>1 binary problem for each class</a:t>
            </a:r>
          </a:p>
          <a:p>
            <a:pPr lvl="2"/>
            <a:r>
              <a:rPr lang="en-US" dirty="0" smtClean="0"/>
              <a:t>All instances in each problem</a:t>
            </a:r>
          </a:p>
          <a:p>
            <a:pPr lvl="3"/>
            <a:r>
              <a:rPr lang="en-US" dirty="0" smtClean="0"/>
              <a:t>Positive class: instances from the class considered</a:t>
            </a:r>
          </a:p>
          <a:p>
            <a:pPr lvl="3"/>
            <a:r>
              <a:rPr lang="en-US" dirty="0" smtClean="0"/>
              <a:t>Negative class: instances from all other classes</a:t>
            </a:r>
          </a:p>
          <a:p>
            <a:pPr lvl="2"/>
            <a:r>
              <a:rPr lang="en-US" i="1" dirty="0" smtClean="0"/>
              <a:t>Total = m classifiers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65201"/>
            <a:ext cx="2306776" cy="1904995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4" descr="C:\Documents and Settings\Mikel\Mis documentos\Trabajo\Papers\OVO-OVA Overview\Presentación\clasification2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4678" y="4143380"/>
            <a:ext cx="1171560" cy="96750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5" descr="C:\Documents and Settings\Mikel\Mis documentos\Trabajo\Papers\OVO-OVA Overview\Presentación\clasification3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4747511"/>
            <a:ext cx="1171560" cy="96750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6" descr="C:\Documents and Settings\Mikel\Mis documentos\Trabajo\Papers\OVO-OVA Overview\Presentación\clasification4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86126" y="5357826"/>
            <a:ext cx="1171560" cy="96750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7" descr="C:\Documents and Settings\Mikel\Mis documentos\Trabajo\Papers\OVO-OVA Overview\Presentación\clasificationfinal.bmp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43702" y="4265201"/>
            <a:ext cx="2335632" cy="192882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0" name="9 Conector recto de flecha"/>
          <p:cNvCxnSpPr>
            <a:stCxn id="5" idx="3"/>
            <a:endCxn id="6" idx="1"/>
          </p:cNvCxnSpPr>
          <p:nvPr/>
        </p:nvCxnSpPr>
        <p:spPr>
          <a:xfrm flipV="1">
            <a:off x="2521058" y="4627133"/>
            <a:ext cx="693620" cy="590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5" idx="3"/>
            <a:endCxn id="7" idx="1"/>
          </p:cNvCxnSpPr>
          <p:nvPr/>
        </p:nvCxnSpPr>
        <p:spPr>
          <a:xfrm>
            <a:off x="2521058" y="5217699"/>
            <a:ext cx="2050942" cy="13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5" idx="3"/>
            <a:endCxn id="8" idx="1"/>
          </p:cNvCxnSpPr>
          <p:nvPr/>
        </p:nvCxnSpPr>
        <p:spPr>
          <a:xfrm>
            <a:off x="2521058" y="5217699"/>
            <a:ext cx="665068" cy="623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6" idx="3"/>
            <a:endCxn id="9" idx="1"/>
          </p:cNvCxnSpPr>
          <p:nvPr/>
        </p:nvCxnSpPr>
        <p:spPr>
          <a:xfrm>
            <a:off x="4386238" y="4627133"/>
            <a:ext cx="2257464" cy="602481"/>
          </a:xfrm>
          <a:prstGeom prst="bentConnector3">
            <a:avLst>
              <a:gd name="adj1" fmla="val 755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7" idx="3"/>
            <a:endCxn id="9" idx="1"/>
          </p:cNvCxnSpPr>
          <p:nvPr/>
        </p:nvCxnSpPr>
        <p:spPr>
          <a:xfrm flipV="1">
            <a:off x="5743560" y="5229614"/>
            <a:ext cx="900142" cy="1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8" idx="3"/>
            <a:endCxn id="9" idx="1"/>
          </p:cNvCxnSpPr>
          <p:nvPr/>
        </p:nvCxnSpPr>
        <p:spPr>
          <a:xfrm flipV="1">
            <a:off x="4357686" y="5229614"/>
            <a:ext cx="2286016" cy="611965"/>
          </a:xfrm>
          <a:prstGeom prst="bentConnector3">
            <a:avLst>
              <a:gd name="adj1" fmla="val 7563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214546" y="6357958"/>
            <a:ext cx="147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Decomposition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57818" y="4214818"/>
            <a:ext cx="1215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Aggregation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11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One-vs-All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Less nº of classifiers</a:t>
            </a:r>
          </a:p>
          <a:p>
            <a:pPr lvl="1"/>
            <a:r>
              <a:rPr lang="en-US" dirty="0" smtClean="0"/>
              <a:t>All examples are “competent”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Less studied in the literature</a:t>
            </a:r>
          </a:p>
          <a:p>
            <a:pPr lvl="2"/>
            <a:r>
              <a:rPr lang="en-US" dirty="0" smtClean="0"/>
              <a:t>low nº of aggregations</a:t>
            </a:r>
          </a:p>
          <a:p>
            <a:pPr lvl="3"/>
            <a:r>
              <a:rPr lang="en-US" dirty="0" smtClean="0"/>
              <a:t>Simplest: Maximum confidence rule (max(r</a:t>
            </a:r>
            <a:r>
              <a:rPr lang="en-US" sz="1000" dirty="0" smtClean="0"/>
              <a:t>ij</a:t>
            </a:r>
            <a:r>
              <a:rPr lang="en-US" dirty="0" smtClean="0"/>
              <a:t>))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More complex problems</a:t>
            </a:r>
          </a:p>
          <a:p>
            <a:pPr lvl="1"/>
            <a:r>
              <a:rPr lang="en-US" dirty="0" smtClean="0"/>
              <a:t>Imbalance training sets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572008"/>
            <a:ext cx="2928958" cy="31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12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Strategies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Hierarchical </a:t>
            </a:r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Distinguish groups of classes in each </a:t>
            </a:r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sz="2400" dirty="0"/>
              <a:t>Decision Directed Acyclic Graph (DDAG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/>
              <a:t>Binary Tree of </a:t>
            </a:r>
            <a:r>
              <a:rPr lang="en-US" sz="2400" dirty="0" smtClean="0"/>
              <a:t>Classifiers</a:t>
            </a:r>
          </a:p>
          <a:p>
            <a:pPr lvl="2"/>
            <a:r>
              <a:rPr lang="en-US" sz="2400" dirty="0"/>
              <a:t>Nesting </a:t>
            </a:r>
            <a:r>
              <a:rPr lang="en-US" sz="2400" dirty="0" smtClean="0"/>
              <a:t>One-vs-One</a:t>
            </a:r>
          </a:p>
          <a:p>
            <a:r>
              <a:rPr lang="en-US" sz="3000" dirty="0" smtClean="0"/>
              <a:t>Cascade classifiers</a:t>
            </a:r>
          </a:p>
          <a:p>
            <a:r>
              <a:rPr lang="en-US" sz="3000" dirty="0" smtClean="0"/>
              <a:t>Ensemble of classifiers, one specific per pair of classes.</a:t>
            </a:r>
          </a:p>
          <a:p>
            <a:pPr lvl="2"/>
            <a:endParaRPr lang="en-US" sz="2400" dirty="0" smtClean="0"/>
          </a:p>
          <a:p>
            <a:pPr lvl="2"/>
            <a:endParaRPr lang="en-US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13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Binarization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Decomposition strategies (One-vs-One, One-vs-All and Others)</a:t>
            </a:r>
          </a:p>
          <a:p>
            <a:pPr marL="834390" lvl="1" indent="-514350"/>
            <a:r>
              <a:rPr lang="en-US" dirty="0" smtClean="0">
                <a:solidFill>
                  <a:schemeClr val="accent2"/>
                </a:solidFill>
              </a:rPr>
              <a:t>State-of-the-art on Aggregations</a:t>
            </a:r>
          </a:p>
          <a:p>
            <a:pPr marL="1108710" lvl="2" indent="-514350"/>
            <a:r>
              <a:rPr lang="en-US" dirty="0" smtClean="0">
                <a:solidFill>
                  <a:schemeClr val="accent4"/>
                </a:solidFill>
              </a:rPr>
              <a:t>One-vs-One</a:t>
            </a:r>
          </a:p>
          <a:p>
            <a:pPr marL="1108710" lvl="2" indent="-514350"/>
            <a:r>
              <a:rPr lang="en-US" dirty="0" smtClean="0"/>
              <a:t>One-vs-All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Difficult Classes</a:t>
            </a:r>
            <a:endParaRPr lang="en-US" dirty="0" smtClean="0"/>
          </a:p>
          <a:p>
            <a:pPr marL="834390" lvl="1" indent="-514350"/>
            <a:r>
              <a:rPr lang="es-ES" dirty="0" err="1" smtClean="0"/>
              <a:t>Introduction</a:t>
            </a:r>
            <a:endParaRPr lang="en-US" dirty="0" smtClean="0"/>
          </a:p>
          <a:p>
            <a:pPr marL="834390" lvl="1" indent="-514350"/>
            <a:r>
              <a:rPr lang="en-US" dirty="0" smtClean="0"/>
              <a:t>Approaches to address this problem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14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684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of the outputs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Aggregation phase</a:t>
            </a:r>
          </a:p>
          <a:p>
            <a:pPr lvl="1"/>
            <a:r>
              <a:rPr lang="en-US" i="1" dirty="0" smtClean="0"/>
              <a:t>The way in which the outputs of the base classifiers are combined to obtain the final output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/>
            <a:r>
              <a:rPr lang="en-US" dirty="0" smtClean="0"/>
              <a:t>Key-factor in OVO and OVA ensembles</a:t>
            </a:r>
          </a:p>
          <a:p>
            <a:pPr lvl="1"/>
            <a:r>
              <a:rPr lang="en-US" dirty="0" smtClean="0"/>
              <a:t>Ideally, voting and max confidence works</a:t>
            </a:r>
          </a:p>
          <a:p>
            <a:pPr lvl="2"/>
            <a:r>
              <a:rPr lang="en-US" dirty="0" smtClean="0"/>
              <a:t>In real problems</a:t>
            </a:r>
          </a:p>
          <a:p>
            <a:pPr lvl="3"/>
            <a:r>
              <a:rPr lang="en-US" dirty="0" smtClean="0"/>
              <a:t>Contradictions between base classifiers</a:t>
            </a:r>
          </a:p>
          <a:p>
            <a:pPr lvl="3"/>
            <a:r>
              <a:rPr lang="en-US" dirty="0" smtClean="0"/>
              <a:t>Ties</a:t>
            </a:r>
          </a:p>
          <a:p>
            <a:pPr lvl="3"/>
            <a:r>
              <a:rPr lang="en-US" dirty="0" smtClean="0"/>
              <a:t>Base classifiers are not 100% accurate</a:t>
            </a:r>
          </a:p>
          <a:p>
            <a:pPr lvl="3"/>
            <a:r>
              <a:rPr lang="en-US" dirty="0" smtClean="0"/>
              <a:t>…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15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State-of-the-art on aggregation for OVO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Starting from the score-matrix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</a:t>
            </a:r>
            <a:r>
              <a:rPr lang="en-US" sz="1600" dirty="0" smtClean="0"/>
              <a:t>ij</a:t>
            </a:r>
            <a:r>
              <a:rPr lang="en-US" dirty="0" smtClean="0"/>
              <a:t> = confidence of classifier in favor of class i</a:t>
            </a:r>
          </a:p>
          <a:p>
            <a:pPr lvl="1"/>
            <a:r>
              <a:rPr lang="en-US" dirty="0" smtClean="0"/>
              <a:t>r</a:t>
            </a:r>
            <a:r>
              <a:rPr lang="en-US" sz="1600" dirty="0" smtClean="0"/>
              <a:t>ji</a:t>
            </a:r>
            <a:r>
              <a:rPr lang="en-US" dirty="0" smtClean="0"/>
              <a:t> = confidence of classifier in favor of class j </a:t>
            </a:r>
          </a:p>
          <a:p>
            <a:pPr lvl="2"/>
            <a:r>
              <a:rPr lang="en-US" dirty="0" smtClean="0"/>
              <a:t>Usually: r</a:t>
            </a:r>
            <a:r>
              <a:rPr lang="en-US" sz="1600" dirty="0" smtClean="0"/>
              <a:t>ji</a:t>
            </a:r>
            <a:r>
              <a:rPr lang="en-US" dirty="0" smtClean="0"/>
              <a:t> = 1 – r</a:t>
            </a:r>
            <a:r>
              <a:rPr lang="en-US" sz="1600" dirty="0" smtClean="0"/>
              <a:t>ij </a:t>
            </a:r>
            <a:r>
              <a:rPr lang="en-US" dirty="0" smtClean="0"/>
              <a:t>(required for probability estimates)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71678"/>
            <a:ext cx="2571769" cy="108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16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State-of-the-art on aggregation for OVO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Voting strategy (VOTE) [Friedman96]</a:t>
            </a:r>
          </a:p>
          <a:p>
            <a:pPr lvl="1"/>
            <a:r>
              <a:rPr lang="en-US" dirty="0" smtClean="0"/>
              <a:t>Each classifier gives a vote for the predicted class</a:t>
            </a:r>
          </a:p>
          <a:p>
            <a:pPr lvl="1"/>
            <a:r>
              <a:rPr lang="en-US" dirty="0" smtClean="0"/>
              <a:t>The class with the largest number of votes is predicted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where s</a:t>
            </a:r>
            <a:r>
              <a:rPr lang="en-US" baseline="-25000" dirty="0" smtClean="0"/>
              <a:t>ij</a:t>
            </a:r>
            <a:r>
              <a:rPr lang="en-US" dirty="0" smtClean="0"/>
              <a:t> is 1 if r</a:t>
            </a:r>
            <a:r>
              <a:rPr lang="en-US" baseline="-25000" dirty="0" smtClean="0"/>
              <a:t>ij</a:t>
            </a:r>
            <a:r>
              <a:rPr lang="en-US" dirty="0" smtClean="0"/>
              <a:t> &gt; r</a:t>
            </a:r>
            <a:r>
              <a:rPr lang="en-US" baseline="-25000" dirty="0" smtClean="0"/>
              <a:t>ji</a:t>
            </a:r>
            <a:r>
              <a:rPr lang="en-US" dirty="0" smtClean="0"/>
              <a:t> and 0 otherwise. </a:t>
            </a:r>
          </a:p>
          <a:p>
            <a:r>
              <a:rPr lang="en-US" dirty="0" smtClean="0"/>
              <a:t>Weighted voting strategy (WV)</a:t>
            </a:r>
          </a:p>
          <a:p>
            <a:pPr lvl="1"/>
            <a:r>
              <a:rPr lang="en-US" dirty="0" smtClean="0"/>
              <a:t>WV = VOTE but weight = confidence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318" y="3429000"/>
            <a:ext cx="3215850" cy="6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517232"/>
            <a:ext cx="3286148" cy="69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000100" y="6191928"/>
            <a:ext cx="7572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[Friedman96] J. H. Friedman, Another approach to polychotomous classification, Tech. rep., Department of Statistics, Stanford University (1996).</a:t>
            </a:r>
          </a:p>
          <a:p>
            <a:pPr algn="just"/>
            <a:endParaRPr lang="en-US" sz="1400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17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State-of-the-art on aggregation for OVO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Decision Directed Acyclic Graph (DDAG) [Platt00]</a:t>
            </a:r>
          </a:p>
          <a:p>
            <a:pPr lvl="1"/>
            <a:r>
              <a:rPr lang="en-US" sz="2400" dirty="0" smtClean="0"/>
              <a:t>Constructs a rooted binary acyclic graph </a:t>
            </a:r>
          </a:p>
          <a:p>
            <a:pPr lvl="2"/>
            <a:r>
              <a:rPr lang="en-US" sz="2000" dirty="0" smtClean="0"/>
              <a:t>Each node is associated to a list of classes and a binary classifier</a:t>
            </a:r>
          </a:p>
          <a:p>
            <a:pPr lvl="2"/>
            <a:r>
              <a:rPr lang="en-US" sz="2000" dirty="0" smtClean="0"/>
              <a:t>In each level a classifier discriminates between two classes</a:t>
            </a:r>
          </a:p>
          <a:p>
            <a:pPr lvl="3"/>
            <a:r>
              <a:rPr lang="en-US" sz="1800" dirty="0" smtClean="0"/>
              <a:t>The class which is not predicted is removed</a:t>
            </a:r>
          </a:p>
          <a:p>
            <a:pPr lvl="2"/>
            <a:r>
              <a:rPr lang="en-US" sz="2000" dirty="0" smtClean="0"/>
              <a:t>The last class remaining on the list is the final output class.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57428"/>
            <a:ext cx="2592288" cy="20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42844" y="5643578"/>
            <a:ext cx="53578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[Platt00] J. C. Platt, N. Cristianini and J. Shawe-Taylor, Large Margin DAGs for Multiclass Classification, Proc. Neural Information Processing Systems (NIPS’99), S.A. Solla, T.K. Leen and K.-R. Müller (eds.), (2000) 547-553.</a:t>
            </a:r>
          </a:p>
          <a:p>
            <a:pPr algn="just"/>
            <a:endParaRPr lang="en-US" sz="1400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18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State-of-the-art on aggregation for OVO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Binary Tree of Classifiers (BTC)</a:t>
            </a:r>
          </a:p>
          <a:p>
            <a:pPr lvl="1"/>
            <a:r>
              <a:rPr lang="en-US" dirty="0" smtClean="0"/>
              <a:t>From Binary Tree of SVM [Fei06]</a:t>
            </a:r>
          </a:p>
          <a:p>
            <a:pPr lvl="1"/>
            <a:r>
              <a:rPr lang="en-US" dirty="0" smtClean="0"/>
              <a:t>Reduce the number of classifiers</a:t>
            </a:r>
          </a:p>
          <a:p>
            <a:pPr lvl="1"/>
            <a:r>
              <a:rPr lang="en-US" dirty="0" smtClean="0"/>
              <a:t>Idea: Some of the binary classifiers which discriminate between two classes</a:t>
            </a:r>
          </a:p>
          <a:p>
            <a:pPr lvl="2"/>
            <a:r>
              <a:rPr lang="en-US" dirty="0" smtClean="0"/>
              <a:t>Also can distinguish other classes at the same time</a:t>
            </a:r>
          </a:p>
          <a:p>
            <a:pPr lvl="1"/>
            <a:r>
              <a:rPr lang="en-US" dirty="0" smtClean="0"/>
              <a:t>Tree constructed recursively</a:t>
            </a:r>
          </a:p>
          <a:p>
            <a:pPr lvl="2"/>
            <a:r>
              <a:rPr lang="en-US" dirty="0" smtClean="0"/>
              <a:t>Similar to DDAG</a:t>
            </a:r>
          </a:p>
          <a:p>
            <a:pPr lvl="3"/>
            <a:r>
              <a:rPr lang="en-US" dirty="0" smtClean="0"/>
              <a:t>Each node: class list + classifier</a:t>
            </a:r>
          </a:p>
          <a:p>
            <a:pPr lvl="3"/>
            <a:r>
              <a:rPr lang="en-US" dirty="0" smtClean="0"/>
              <a:t>More than 1 class can be deleted in each node</a:t>
            </a:r>
          </a:p>
          <a:p>
            <a:pPr lvl="3"/>
            <a:r>
              <a:rPr lang="en-US" dirty="0" smtClean="0"/>
              <a:t>To avoid false assumptions: probability threshold for examples from other classes near the decision boundary</a:t>
            </a:r>
          </a:p>
          <a:p>
            <a:pPr lvl="2"/>
            <a:endParaRPr lang="en-U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000100" y="628652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[Fei06] B. Fei and J. Liu. Binary tree of SVM: a new fast multiclass training and classification algorithm. IEEE Transactions on Neural Networks, 17(3):696–704, 2006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19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Binarization</a:t>
            </a:r>
          </a:p>
          <a:p>
            <a:pPr marL="777240" lvl="1" indent="-457200"/>
            <a:r>
              <a:rPr lang="en-US" dirty="0" smtClean="0"/>
              <a:t>Decomposition strategies (One-vs-One, One-vs-All and Others)</a:t>
            </a:r>
          </a:p>
          <a:p>
            <a:pPr marL="834390" lvl="1" indent="-514350"/>
            <a:r>
              <a:rPr lang="en-US" dirty="0" smtClean="0"/>
              <a:t>State-of-the-art on Aggregations</a:t>
            </a:r>
          </a:p>
          <a:p>
            <a:pPr marL="1108710" lvl="2" indent="-514350"/>
            <a:r>
              <a:rPr lang="en-US" dirty="0" smtClean="0"/>
              <a:t>One-vs-One</a:t>
            </a:r>
          </a:p>
          <a:p>
            <a:pPr marL="1108710" lvl="2" indent="-514350"/>
            <a:r>
              <a:rPr lang="en-US" dirty="0" smtClean="0"/>
              <a:t>One-vs-All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Difficult Classes</a:t>
            </a:r>
            <a:endParaRPr lang="en-US" dirty="0" smtClean="0"/>
          </a:p>
          <a:p>
            <a:pPr marL="834390" lvl="1" indent="-514350"/>
            <a:r>
              <a:rPr lang="es-ES" dirty="0" err="1" smtClean="0"/>
              <a:t>Introduction</a:t>
            </a:r>
            <a:endParaRPr lang="en-US" dirty="0" smtClean="0"/>
          </a:p>
          <a:p>
            <a:pPr marL="834390" lvl="1" indent="-514350"/>
            <a:r>
              <a:rPr lang="en-US" dirty="0" smtClean="0"/>
              <a:t>Approaches to address this problem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2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900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State-of-the-art on aggregation for OVO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BTC for a six class problem</a:t>
            </a:r>
          </a:p>
          <a:p>
            <a:pPr lvl="1"/>
            <a:r>
              <a:rPr lang="en-US" dirty="0" smtClean="0"/>
              <a:t>Classes 3 and 5 are assigned to two leaf nodes</a:t>
            </a:r>
          </a:p>
          <a:p>
            <a:pPr lvl="2"/>
            <a:r>
              <a:rPr lang="en-US" dirty="0" smtClean="0"/>
              <a:t>Class 3 by reassignment (probability threshold)</a:t>
            </a:r>
          </a:p>
          <a:p>
            <a:pPr lvl="2"/>
            <a:r>
              <a:rPr lang="en-US" dirty="0" smtClean="0"/>
              <a:t>Class 5 by the decision function between class1 and 2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51378"/>
            <a:ext cx="6603000" cy="326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20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State-of-the-art on aggregation for OVO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Nesting One-vs-One (NEST) [Liu07,Liu08]</a:t>
            </a:r>
          </a:p>
          <a:p>
            <a:pPr lvl="1"/>
            <a:r>
              <a:rPr lang="en-US" sz="2400" dirty="0" smtClean="0"/>
              <a:t>Tries to tackle the unclassifiable produced by VOTE</a:t>
            </a:r>
          </a:p>
          <a:p>
            <a:pPr lvl="1"/>
            <a:r>
              <a:rPr lang="en-US" sz="2400" dirty="0" smtClean="0"/>
              <a:t>Use VOTE</a:t>
            </a:r>
          </a:p>
          <a:p>
            <a:pPr lvl="2"/>
            <a:r>
              <a:rPr lang="en-US" sz="2000" dirty="0" smtClean="0"/>
              <a:t>But if there are examples within the unclassifiable region</a:t>
            </a:r>
          </a:p>
          <a:p>
            <a:pPr lvl="2"/>
            <a:r>
              <a:rPr lang="en-US" sz="2000" dirty="0" smtClean="0"/>
              <a:t>Build a new OVO system only with the examples in the region in order to make them classifiable</a:t>
            </a:r>
          </a:p>
          <a:p>
            <a:pPr lvl="2"/>
            <a:r>
              <a:rPr lang="en-US" sz="2000" dirty="0" smtClean="0"/>
              <a:t>Repeat until no examples remain in the unclassifiable region</a:t>
            </a:r>
          </a:p>
          <a:p>
            <a:pPr lvl="1"/>
            <a:r>
              <a:rPr lang="en-US" sz="2400" dirty="0" smtClean="0"/>
              <a:t>The convergence is proved </a:t>
            </a:r>
          </a:p>
          <a:p>
            <a:pPr lvl="2"/>
            <a:r>
              <a:rPr lang="en-US" sz="2000" dirty="0" smtClean="0"/>
              <a:t>No maximum nested OVOs parameter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587727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[Liu07] Z. Liu, B. Hao and X. Yang. Nesting algorithm for multi-classification problems. Soft Computing, 11(4):383–389, 2007.</a:t>
            </a:r>
          </a:p>
          <a:p>
            <a:pPr algn="just"/>
            <a:r>
              <a:rPr lang="en-US" sz="1400" dirty="0" smtClean="0"/>
              <a:t>[Liu08] Z. Liu, B. Hao and E.C.C. Tsang. Nesting one-against-one algorithm based on SVMs for pattern classification. IEEE Transactions on Neural Networks, 19(12):2044–2052, 2008.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21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Binarization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Decomposition strategies (One-vs-One, One-vs-All and Others)</a:t>
            </a:r>
          </a:p>
          <a:p>
            <a:pPr marL="834390" lvl="1" indent="-514350"/>
            <a:r>
              <a:rPr lang="en-US" dirty="0" smtClean="0">
                <a:solidFill>
                  <a:schemeClr val="accent2"/>
                </a:solidFill>
              </a:rPr>
              <a:t>State-of-the-art on Aggregations</a:t>
            </a:r>
          </a:p>
          <a:p>
            <a:pPr marL="1108710" lvl="2" indent="-514350"/>
            <a:r>
              <a:rPr lang="en-US" dirty="0" smtClean="0"/>
              <a:t>One-vs-One</a:t>
            </a:r>
          </a:p>
          <a:p>
            <a:pPr marL="1108710" lvl="2" indent="-514350"/>
            <a:r>
              <a:rPr lang="en-US" dirty="0" smtClean="0">
                <a:solidFill>
                  <a:schemeClr val="accent4"/>
                </a:solidFill>
              </a:rPr>
              <a:t>One-vs-All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Difficult Classes</a:t>
            </a:r>
            <a:endParaRPr lang="en-US" dirty="0" smtClean="0"/>
          </a:p>
          <a:p>
            <a:pPr marL="834390" lvl="1" indent="-514350"/>
            <a:r>
              <a:rPr lang="es-ES" dirty="0" err="1" smtClean="0"/>
              <a:t>Introduction</a:t>
            </a:r>
            <a:endParaRPr lang="en-US" dirty="0" smtClean="0"/>
          </a:p>
          <a:p>
            <a:pPr marL="834390" lvl="1" indent="-514350"/>
            <a:r>
              <a:rPr lang="en-US" dirty="0" smtClean="0"/>
              <a:t>Approaches to address this problem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22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684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State-of-the-art on aggregation for OVA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Starting from the score-vector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r</a:t>
            </a:r>
            <a:r>
              <a:rPr lang="en-US" sz="1600" dirty="0" smtClean="0"/>
              <a:t>i</a:t>
            </a:r>
            <a:r>
              <a:rPr lang="en-US" dirty="0" smtClean="0"/>
              <a:t> = confidence of classifier in favor of class i</a:t>
            </a:r>
          </a:p>
          <a:p>
            <a:pPr lvl="2"/>
            <a:r>
              <a:rPr lang="en-US" dirty="0" smtClean="0"/>
              <a:t>Respect to all other classes</a:t>
            </a:r>
          </a:p>
          <a:p>
            <a:pPr lvl="1"/>
            <a:r>
              <a:rPr lang="en-US" dirty="0" smtClean="0"/>
              <a:t>Usually more than 1 classifier predicts the positive class</a:t>
            </a:r>
          </a:p>
          <a:p>
            <a:pPr lvl="2"/>
            <a:r>
              <a:rPr lang="en-US" dirty="0" smtClean="0"/>
              <a:t>Tie-breaking techniques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357430"/>
            <a:ext cx="3286148" cy="46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23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State-of-the-art on aggregation for OVA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Maximum confidence strategy (MAX)</a:t>
            </a:r>
          </a:p>
          <a:p>
            <a:pPr lvl="1"/>
            <a:r>
              <a:rPr lang="en-US" dirty="0" smtClean="0"/>
              <a:t>Predicts the class with the largest confidence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Dynamically Ordered One-vs-All (DOO) [Hong08]</a:t>
            </a:r>
          </a:p>
          <a:p>
            <a:pPr lvl="1"/>
            <a:r>
              <a:rPr lang="en-US" dirty="0" smtClean="0"/>
              <a:t>It is not based on confidences</a:t>
            </a:r>
          </a:p>
          <a:p>
            <a:pPr lvl="1"/>
            <a:r>
              <a:rPr lang="en-US" dirty="0" smtClean="0"/>
              <a:t>Train a Naïve Bayes classifier</a:t>
            </a:r>
          </a:p>
          <a:p>
            <a:pPr lvl="2"/>
            <a:r>
              <a:rPr lang="en-US" dirty="0" smtClean="0"/>
              <a:t>Use its predictions to Dynamically execute each OVA</a:t>
            </a:r>
          </a:p>
          <a:p>
            <a:pPr lvl="3"/>
            <a:r>
              <a:rPr lang="en-US" dirty="0" smtClean="0"/>
              <a:t>Predict the first class giving a positive answer</a:t>
            </a:r>
          </a:p>
          <a:p>
            <a:pPr lvl="1"/>
            <a:r>
              <a:rPr lang="en-US" dirty="0" smtClean="0"/>
              <a:t>Ties avoided a priori by a Naïve Bayes classifier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492896"/>
            <a:ext cx="2486031" cy="50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57224" y="6093296"/>
            <a:ext cx="80010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[Hong08] J.-H. Hong, J.-K. Min, U.-K. Cho, and S.-B. Cho. Fingerprint classification using one-vs-all support vector machines dynamically ordered with naïve bayes classifiers. Pattern Recognition, 41(2):662–671, 2008.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24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Binarization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Decomposition strategies (One-vs-One, One-vs-All and Others)</a:t>
            </a:r>
          </a:p>
          <a:p>
            <a:pPr marL="834390" lvl="1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State-of-the-art on Aggregations</a:t>
            </a:r>
          </a:p>
          <a:p>
            <a:pPr marL="1108710" lvl="2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One-vs-One</a:t>
            </a:r>
          </a:p>
          <a:p>
            <a:pPr marL="1108710" lvl="2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One-vs-All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Difficult Classes</a:t>
            </a:r>
            <a:endParaRPr lang="en-US" dirty="0" smtClean="0">
              <a:solidFill>
                <a:schemeClr val="tx2"/>
              </a:solidFill>
            </a:endParaRPr>
          </a:p>
          <a:p>
            <a:pPr marL="834390" lvl="1" indent="-514350"/>
            <a:r>
              <a:rPr lang="es-ES" dirty="0" err="1" smtClean="0">
                <a:solidFill>
                  <a:schemeClr val="accent2"/>
                </a:solidFill>
              </a:rPr>
              <a:t>Introduction</a:t>
            </a:r>
            <a:endParaRPr lang="en-US" dirty="0" smtClean="0">
              <a:solidFill>
                <a:schemeClr val="accent2"/>
              </a:solidFill>
            </a:endParaRPr>
          </a:p>
          <a:p>
            <a:pPr marL="834390" lvl="1" indent="-514350"/>
            <a:r>
              <a:rPr lang="en-US" dirty="0" smtClean="0"/>
              <a:t>Approaches to address this problem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25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684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Difficult</a:t>
            </a:r>
            <a:r>
              <a:rPr lang="es-ES" dirty="0"/>
              <a:t> </a:t>
            </a:r>
            <a:r>
              <a:rPr lang="es-ES" dirty="0" err="1"/>
              <a:t>Classes</a:t>
            </a:r>
            <a:r>
              <a:rPr lang="es-ES" dirty="0"/>
              <a:t> in OVO </a:t>
            </a:r>
            <a:r>
              <a:rPr lang="es-ES" dirty="0" err="1"/>
              <a:t>Strategy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86" y="1600200"/>
            <a:ext cx="541437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26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6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Difficult</a:t>
            </a:r>
            <a:r>
              <a:rPr lang="es-ES" dirty="0"/>
              <a:t> </a:t>
            </a:r>
            <a:r>
              <a:rPr lang="es-ES" dirty="0" err="1"/>
              <a:t>Classes</a:t>
            </a:r>
            <a:r>
              <a:rPr lang="es-ES" dirty="0"/>
              <a:t> in OVO </a:t>
            </a:r>
            <a:r>
              <a:rPr lang="es-ES" dirty="0" err="1"/>
              <a:t>Strategy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3" y="1600200"/>
            <a:ext cx="737340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27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22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Difficult</a:t>
            </a:r>
            <a:r>
              <a:rPr lang="es-ES" dirty="0"/>
              <a:t> </a:t>
            </a:r>
            <a:r>
              <a:rPr lang="es-ES" dirty="0" err="1"/>
              <a:t>Classes</a:t>
            </a:r>
            <a:r>
              <a:rPr lang="es-ES" dirty="0"/>
              <a:t> in OVO </a:t>
            </a:r>
            <a:r>
              <a:rPr lang="es-ES" dirty="0" err="1"/>
              <a:t>Strategy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22" y="1600200"/>
            <a:ext cx="640890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28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33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Definición de clases difíciles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Respecto </a:t>
            </a:r>
            <a:r>
              <a:rPr lang="es-ES" dirty="0"/>
              <a:t>a su representación en el problema</a:t>
            </a:r>
            <a:r>
              <a:rPr lang="es-ES" dirty="0" smtClean="0"/>
              <a:t>,</a:t>
            </a:r>
          </a:p>
          <a:p>
            <a:r>
              <a:rPr lang="es-ES" dirty="0" smtClean="0"/>
              <a:t>Medidas </a:t>
            </a:r>
            <a:r>
              <a:rPr lang="es-ES" dirty="0"/>
              <a:t>de complejidad de datos asociadas, </a:t>
            </a:r>
            <a:endParaRPr lang="es-ES" dirty="0" smtClean="0"/>
          </a:p>
          <a:p>
            <a:r>
              <a:rPr lang="es-ES" dirty="0" smtClean="0"/>
              <a:t>Precisión </a:t>
            </a:r>
            <a:r>
              <a:rPr lang="es-ES" dirty="0"/>
              <a:t>obtenida por un clasificador genérico, </a:t>
            </a:r>
            <a:endParaRPr lang="es-ES" dirty="0" smtClean="0"/>
          </a:p>
          <a:p>
            <a:r>
              <a:rPr lang="es-ES" dirty="0" smtClean="0"/>
              <a:t>Cualquier </a:t>
            </a:r>
            <a:r>
              <a:rPr lang="es-ES" dirty="0"/>
              <a:t>otra metodología </a:t>
            </a:r>
            <a:r>
              <a:rPr lang="es-ES" dirty="0" smtClean="0"/>
              <a:t>similar…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29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695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Binarization</a:t>
            </a:r>
          </a:p>
          <a:p>
            <a:pPr marL="777240" lvl="1" indent="-457200"/>
            <a:r>
              <a:rPr lang="en-US" dirty="0" smtClean="0"/>
              <a:t>Decomposition strategies (One-vs-One, One-vs-All and Others)</a:t>
            </a:r>
          </a:p>
          <a:p>
            <a:pPr marL="834390" lvl="1" indent="-514350"/>
            <a:r>
              <a:rPr lang="en-US" dirty="0" smtClean="0"/>
              <a:t>State-of-the-art on Aggregations</a:t>
            </a:r>
          </a:p>
          <a:p>
            <a:pPr marL="1108710" lvl="2" indent="-514350"/>
            <a:r>
              <a:rPr lang="en-US" dirty="0" smtClean="0"/>
              <a:t>One-vs-One</a:t>
            </a:r>
          </a:p>
          <a:p>
            <a:pPr marL="1108710" lvl="2" indent="-514350"/>
            <a:r>
              <a:rPr lang="en-US" dirty="0" smtClean="0"/>
              <a:t>One-vs-All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Difficult Classes</a:t>
            </a:r>
            <a:endParaRPr lang="en-US" dirty="0" smtClean="0"/>
          </a:p>
          <a:p>
            <a:pPr marL="834390" lvl="1" indent="-514350"/>
            <a:r>
              <a:rPr lang="es-ES" dirty="0" err="1" smtClean="0"/>
              <a:t>Introduction</a:t>
            </a:r>
            <a:endParaRPr lang="en-US" dirty="0" smtClean="0"/>
          </a:p>
          <a:p>
            <a:pPr marL="834390" lvl="1" indent="-514350"/>
            <a:r>
              <a:rPr lang="en-US" dirty="0" smtClean="0"/>
              <a:t>Approaches to address this problem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3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684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Medidas para este escenario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err="1" smtClean="0"/>
              <a:t>A</a:t>
            </a:r>
            <a:r>
              <a:rPr lang="es-ES" i="1" dirty="0" err="1" smtClean="0"/>
              <a:t>ccuracy</a:t>
            </a:r>
            <a:r>
              <a:rPr lang="es-ES" dirty="0" smtClean="0"/>
              <a:t>: no </a:t>
            </a:r>
            <a:r>
              <a:rPr lang="es-ES" dirty="0"/>
              <a:t>aporta información sobre la calidad en las distintas clases del </a:t>
            </a:r>
            <a:r>
              <a:rPr lang="es-ES" dirty="0" smtClean="0"/>
              <a:t>problema. </a:t>
            </a:r>
          </a:p>
          <a:p>
            <a:pPr algn="just"/>
            <a:r>
              <a:rPr lang="es-ES" i="1" dirty="0" smtClean="0"/>
              <a:t>Kappa</a:t>
            </a:r>
            <a:r>
              <a:rPr lang="es-ES" dirty="0" smtClean="0"/>
              <a:t>: no llega </a:t>
            </a:r>
            <a:r>
              <a:rPr lang="es-ES" dirty="0"/>
              <a:t>a </a:t>
            </a:r>
            <a:r>
              <a:rPr lang="es-ES" dirty="0" smtClean="0"/>
              <a:t>instaurarse y causa </a:t>
            </a:r>
            <a:r>
              <a:rPr lang="es-ES" dirty="0"/>
              <a:t>controversia. </a:t>
            </a:r>
            <a:endParaRPr lang="es-ES" dirty="0" smtClean="0"/>
          </a:p>
          <a:p>
            <a:pPr algn="just"/>
            <a:r>
              <a:rPr lang="es-ES" dirty="0" smtClean="0"/>
              <a:t>Propuestas:</a:t>
            </a:r>
          </a:p>
          <a:p>
            <a:pPr lvl="1" algn="just"/>
            <a:r>
              <a:rPr lang="es-ES" dirty="0" smtClean="0"/>
              <a:t>Uso de un </a:t>
            </a:r>
            <a:r>
              <a:rPr lang="es-ES" dirty="0" err="1" smtClean="0"/>
              <a:t>accuracy</a:t>
            </a:r>
            <a:r>
              <a:rPr lang="es-ES" dirty="0" smtClean="0"/>
              <a:t> ponderado</a:t>
            </a:r>
          </a:p>
          <a:p>
            <a:pPr lvl="2" algn="just"/>
            <a:r>
              <a:rPr lang="es-ES" dirty="0" smtClean="0"/>
              <a:t>Independiente de la distribución de ejemplos</a:t>
            </a:r>
          </a:p>
          <a:p>
            <a:pPr lvl="2" algn="just"/>
            <a:r>
              <a:rPr lang="es-ES" dirty="0" smtClean="0"/>
              <a:t>Dependiente de la distribución de ejemplos</a:t>
            </a:r>
          </a:p>
          <a:p>
            <a:pPr lvl="1" algn="just"/>
            <a:r>
              <a:rPr lang="es-ES" dirty="0" smtClean="0"/>
              <a:t>Media geométrica </a:t>
            </a:r>
            <a:r>
              <a:rPr lang="es-ES" dirty="0" err="1" smtClean="0"/>
              <a:t>multi</a:t>
            </a:r>
            <a:r>
              <a:rPr lang="es-ES" dirty="0" smtClean="0"/>
              <a:t>-clase</a:t>
            </a:r>
          </a:p>
          <a:p>
            <a:pPr lvl="1" algn="just"/>
            <a:r>
              <a:rPr lang="es-ES" dirty="0" smtClean="0"/>
              <a:t>AUC </a:t>
            </a:r>
            <a:r>
              <a:rPr lang="es-ES" dirty="0" err="1" smtClean="0"/>
              <a:t>multi</a:t>
            </a:r>
            <a:r>
              <a:rPr lang="es-ES" dirty="0" smtClean="0"/>
              <a:t>-clase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30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7458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Binarization</a:t>
            </a:r>
          </a:p>
          <a:p>
            <a:pPr marL="777240" lvl="1" indent="-4572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Decomposition strategies (One-vs-One, One-vs-All and Others)</a:t>
            </a:r>
          </a:p>
          <a:p>
            <a:pPr marL="834390" lvl="1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State-of-the-art on Aggregations</a:t>
            </a:r>
          </a:p>
          <a:p>
            <a:pPr marL="1108710" lvl="2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One-vs-One</a:t>
            </a:r>
          </a:p>
          <a:p>
            <a:pPr marL="1108710" lvl="2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One-vs-All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Difficult Classes</a:t>
            </a:r>
            <a:endParaRPr lang="en-US" dirty="0" smtClean="0">
              <a:solidFill>
                <a:schemeClr val="tx2"/>
              </a:solidFill>
            </a:endParaRPr>
          </a:p>
          <a:p>
            <a:pPr marL="834390" lvl="1" indent="-514350"/>
            <a:r>
              <a:rPr lang="es-ES" dirty="0" err="1" smtClean="0"/>
              <a:t>Introduction</a:t>
            </a:r>
            <a:endParaRPr lang="en-US" dirty="0" smtClean="0"/>
          </a:p>
          <a:p>
            <a:pPr marL="834390" lvl="1" indent="-514350"/>
            <a:r>
              <a:rPr lang="en-US" dirty="0" smtClean="0">
                <a:solidFill>
                  <a:schemeClr val="accent2"/>
                </a:solidFill>
              </a:rPr>
              <a:t>Approaches to address this problem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31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684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Modelos de actuación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Esquemas que alteran </a:t>
            </a:r>
            <a:r>
              <a:rPr lang="es-ES" dirty="0"/>
              <a:t>el comportamiento de la estrategia OVO para </a:t>
            </a:r>
            <a:r>
              <a:rPr lang="es-ES" dirty="0" smtClean="0"/>
              <a:t>beneficiar </a:t>
            </a:r>
            <a:r>
              <a:rPr lang="es-ES" dirty="0"/>
              <a:t>a las clases difíciles. </a:t>
            </a:r>
            <a:endParaRPr lang="es-ES" dirty="0" smtClean="0"/>
          </a:p>
          <a:p>
            <a:pPr lvl="1"/>
            <a:r>
              <a:rPr lang="es-ES" dirty="0" smtClean="0"/>
              <a:t>Tratamiento de clasificadores </a:t>
            </a:r>
            <a:r>
              <a:rPr lang="es-ES" dirty="0"/>
              <a:t>no competentes, </a:t>
            </a:r>
            <a:endParaRPr lang="es-ES" dirty="0" smtClean="0"/>
          </a:p>
          <a:p>
            <a:pPr lvl="1"/>
            <a:r>
              <a:rPr lang="es-ES" dirty="0" smtClean="0"/>
              <a:t>Aplicar </a:t>
            </a:r>
            <a:r>
              <a:rPr lang="es-ES" dirty="0"/>
              <a:t>esquemas que manejen la clasificación no </a:t>
            </a:r>
            <a:r>
              <a:rPr lang="es-ES" dirty="0" smtClean="0"/>
              <a:t>balanceada.</a:t>
            </a:r>
          </a:p>
          <a:p>
            <a:pPr lvl="1"/>
            <a:r>
              <a:rPr lang="es-ES" dirty="0" smtClean="0"/>
              <a:t>Ponderar la salida a posteriori para beneficiar clases “difíciles” [Galar14]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323528" y="6279703"/>
            <a:ext cx="828092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200" dirty="0" smtClean="0"/>
              <a:t>M</a:t>
            </a:r>
            <a:r>
              <a:rPr lang="es-ES" sz="1200" dirty="0"/>
              <a:t>, </a:t>
            </a:r>
            <a:r>
              <a:rPr lang="es-ES" sz="1200" dirty="0" err="1"/>
              <a:t>Galar</a:t>
            </a:r>
            <a:r>
              <a:rPr lang="es-ES" sz="1200" dirty="0"/>
              <a:t>, A. </a:t>
            </a:r>
            <a:r>
              <a:rPr lang="es-ES" sz="1200" dirty="0" err="1"/>
              <a:t>Fernandez</a:t>
            </a:r>
            <a:r>
              <a:rPr lang="es-ES" sz="1200" dirty="0"/>
              <a:t>, E. Barrenechea, F. Herrera. </a:t>
            </a:r>
            <a:r>
              <a:rPr lang="es-ES" sz="1200" dirty="0" err="1"/>
              <a:t>Empowering</a:t>
            </a:r>
            <a:r>
              <a:rPr lang="es-ES" sz="1200" dirty="0"/>
              <a:t> </a:t>
            </a:r>
            <a:r>
              <a:rPr lang="es-ES" sz="1200" dirty="0" err="1"/>
              <a:t>difficult</a:t>
            </a:r>
            <a:r>
              <a:rPr lang="es-ES" sz="1200" dirty="0"/>
              <a:t> </a:t>
            </a:r>
            <a:r>
              <a:rPr lang="es-ES" sz="1200" dirty="0" err="1"/>
              <a:t>classes</a:t>
            </a:r>
            <a:r>
              <a:rPr lang="es-ES" sz="1200" dirty="0"/>
              <a:t> </a:t>
            </a:r>
            <a:r>
              <a:rPr lang="es-ES" sz="1200" dirty="0" err="1"/>
              <a:t>with</a:t>
            </a:r>
            <a:r>
              <a:rPr lang="es-ES" sz="1200" dirty="0"/>
              <a:t> a </a:t>
            </a:r>
            <a:r>
              <a:rPr lang="es-ES" sz="1200" dirty="0" err="1"/>
              <a:t>Similarity-based</a:t>
            </a:r>
            <a:r>
              <a:rPr lang="es-ES" sz="1200" dirty="0"/>
              <a:t> </a:t>
            </a:r>
            <a:r>
              <a:rPr lang="es-ES" sz="1200" dirty="0" err="1"/>
              <a:t>aggregation</a:t>
            </a:r>
            <a:r>
              <a:rPr lang="es-ES" sz="1200" dirty="0"/>
              <a:t> in </a:t>
            </a:r>
            <a:r>
              <a:rPr lang="es-ES" sz="1200" dirty="0" err="1"/>
              <a:t>multi-class</a:t>
            </a:r>
            <a:r>
              <a:rPr lang="es-ES" sz="1200" dirty="0"/>
              <a:t> </a:t>
            </a:r>
            <a:r>
              <a:rPr lang="es-ES" sz="1200" dirty="0" err="1"/>
              <a:t>classification</a:t>
            </a:r>
            <a:r>
              <a:rPr lang="es-ES" sz="1200" dirty="0"/>
              <a:t> </a:t>
            </a:r>
            <a:r>
              <a:rPr lang="es-ES" sz="1200" dirty="0" err="1"/>
              <a:t>problems</a:t>
            </a:r>
            <a:r>
              <a:rPr lang="es-ES" sz="1200" dirty="0"/>
              <a:t>. </a:t>
            </a:r>
            <a:r>
              <a:rPr lang="es-ES" sz="1200" dirty="0" err="1"/>
              <a:t>Information</a:t>
            </a:r>
            <a:r>
              <a:rPr lang="es-ES" sz="1200" dirty="0"/>
              <a:t> </a:t>
            </a:r>
            <a:r>
              <a:rPr lang="es-ES" sz="1200" dirty="0" err="1"/>
              <a:t>Sciences</a:t>
            </a:r>
            <a:r>
              <a:rPr lang="es-ES" sz="1200" dirty="0"/>
              <a:t> 264 (2014) 135-157. </a:t>
            </a:r>
            <a:r>
              <a:rPr lang="es-ES" sz="1200" dirty="0" err="1"/>
              <a:t>doi</a:t>
            </a:r>
            <a:r>
              <a:rPr lang="es-ES" sz="1200" dirty="0"/>
              <a:t>: 10.1016/j.ins.2013.12.053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32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0923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Modelos de actuación (2)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Trabajar sobre problemas intrínsecos:</a:t>
            </a:r>
          </a:p>
          <a:p>
            <a:pPr lvl="1"/>
            <a:r>
              <a:rPr lang="es-ES" dirty="0" smtClean="0"/>
              <a:t>Solapamiento: uso de la medida F1</a:t>
            </a:r>
          </a:p>
          <a:p>
            <a:pPr lvl="1"/>
            <a:r>
              <a:rPr lang="es-ES" dirty="0" smtClean="0"/>
              <a:t>Descubrimiento </a:t>
            </a:r>
            <a:r>
              <a:rPr lang="es-ES" dirty="0"/>
              <a:t>y tratamiento de los “pequeños datos disjuntos</a:t>
            </a:r>
            <a:r>
              <a:rPr lang="es-ES" dirty="0" smtClean="0"/>
              <a:t>”: uso de esquemas de clustering para mejorar la densidad de datos</a:t>
            </a:r>
          </a:p>
          <a:p>
            <a:pPr lvl="1"/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33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4633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Propuestas iniciales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ES" dirty="0"/>
              <a:t>Desarrollar soluciones concretas a nivel algorítmico que apliquen una metodología de aprendizaje orientada a gestionar los problemas anteriormente citados, </a:t>
            </a:r>
          </a:p>
          <a:p>
            <a:pPr algn="just">
              <a:lnSpc>
                <a:spcPct val="120000"/>
              </a:lnSpc>
            </a:pPr>
            <a:r>
              <a:rPr lang="es-ES" dirty="0"/>
              <a:t>Realizar modelos sobre </a:t>
            </a:r>
            <a:r>
              <a:rPr lang="es-ES" dirty="0" err="1"/>
              <a:t>ensembles</a:t>
            </a:r>
            <a:r>
              <a:rPr lang="es-ES" dirty="0"/>
              <a:t> de clasificadores, aprovechando las ventajas ofrecidas por este tipo agregación de métodos. </a:t>
            </a:r>
          </a:p>
          <a:p>
            <a:pPr algn="just">
              <a:lnSpc>
                <a:spcPct val="120000"/>
              </a:lnSpc>
            </a:pPr>
            <a:r>
              <a:rPr lang="es-ES" dirty="0" smtClean="0"/>
              <a:t>Trabajar </a:t>
            </a:r>
            <a:r>
              <a:rPr lang="es-ES" dirty="0"/>
              <a:t>con limpieza de datos a nivel de instancias y </a:t>
            </a:r>
            <a:r>
              <a:rPr lang="es-ES" dirty="0" smtClean="0"/>
              <a:t>variables: Aplicar “</a:t>
            </a:r>
            <a:r>
              <a:rPr lang="es-ES" dirty="0"/>
              <a:t>ponderación de instancias” en lugar de hacer una simple </a:t>
            </a:r>
            <a:r>
              <a:rPr lang="es-ES" dirty="0" smtClean="0"/>
              <a:t>y tradicional “selección”. </a:t>
            </a:r>
          </a:p>
          <a:p>
            <a:pPr lvl="1" algn="just">
              <a:lnSpc>
                <a:spcPct val="120000"/>
              </a:lnSpc>
            </a:pPr>
            <a:r>
              <a:rPr lang="es-ES" dirty="0" smtClean="0"/>
              <a:t>“Selección </a:t>
            </a:r>
            <a:r>
              <a:rPr lang="es-ES" dirty="0"/>
              <a:t>de instancias” puede resultar </a:t>
            </a:r>
            <a:r>
              <a:rPr lang="es-ES" dirty="0" smtClean="0"/>
              <a:t>agresiva </a:t>
            </a:r>
            <a:r>
              <a:rPr lang="es-ES" dirty="0"/>
              <a:t>eliminando ejemplos. </a:t>
            </a:r>
            <a:endParaRPr lang="es-ES" dirty="0" smtClean="0"/>
          </a:p>
          <a:p>
            <a:pPr lvl="1" algn="just">
              <a:lnSpc>
                <a:spcPct val="120000"/>
              </a:lnSpc>
            </a:pPr>
            <a:r>
              <a:rPr lang="es-ES" dirty="0" smtClean="0"/>
              <a:t>Diseñar </a:t>
            </a:r>
            <a:r>
              <a:rPr lang="es-ES" dirty="0"/>
              <a:t>un modelo que “fortifique” o de importancia a las instancias claves del problema asignándoles un coste. </a:t>
            </a:r>
            <a:endParaRPr lang="es-ES" dirty="0" smtClean="0"/>
          </a:p>
          <a:p>
            <a:pPr lvl="2" algn="just">
              <a:lnSpc>
                <a:spcPct val="120000"/>
              </a:lnSpc>
            </a:pPr>
            <a:r>
              <a:rPr lang="es-ES" dirty="0" smtClean="0"/>
              <a:t>En </a:t>
            </a:r>
            <a:r>
              <a:rPr lang="es-ES" dirty="0"/>
              <a:t>concreto, estas instancias deberán ser aquéllas que estén rodeadas por muchas de la clase contraria (serían “</a:t>
            </a:r>
            <a:r>
              <a:rPr lang="es-ES" dirty="0" err="1"/>
              <a:t>small</a:t>
            </a:r>
            <a:r>
              <a:rPr lang="es-ES" dirty="0"/>
              <a:t> </a:t>
            </a:r>
            <a:r>
              <a:rPr lang="es-ES" dirty="0" err="1"/>
              <a:t>disjuncts</a:t>
            </a:r>
            <a:r>
              <a:rPr lang="es-ES" dirty="0"/>
              <a:t>” o “</a:t>
            </a:r>
            <a:r>
              <a:rPr lang="es-ES" dirty="0" err="1"/>
              <a:t>borderline</a:t>
            </a:r>
            <a:r>
              <a:rPr lang="es-ES" dirty="0"/>
              <a:t>”) </a:t>
            </a:r>
            <a:endParaRPr lang="es-ES" dirty="0" smtClean="0"/>
          </a:p>
          <a:p>
            <a:pPr lvl="2" algn="just">
              <a:lnSpc>
                <a:spcPct val="120000"/>
              </a:lnSpc>
            </a:pPr>
            <a:r>
              <a:rPr lang="es-ES" dirty="0" smtClean="0"/>
              <a:t>pero </a:t>
            </a:r>
            <a:r>
              <a:rPr lang="es-ES" dirty="0"/>
              <a:t>que asimismo tengan una representación adecuada en su área del </a:t>
            </a:r>
            <a:r>
              <a:rPr lang="es-ES" dirty="0" smtClean="0"/>
              <a:t>problema: ni ruido </a:t>
            </a:r>
            <a:r>
              <a:rPr lang="es-ES" dirty="0"/>
              <a:t>ni </a:t>
            </a:r>
            <a:r>
              <a:rPr lang="es-ES" dirty="0" err="1"/>
              <a:t>outliers</a:t>
            </a:r>
            <a:r>
              <a:rPr lang="es-ES" dirty="0"/>
              <a:t>.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34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9666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 de clases difíciles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s-ES" dirty="0" smtClean="0"/>
              <a:t>Utilizar </a:t>
            </a:r>
            <a:r>
              <a:rPr lang="es-ES" dirty="0"/>
              <a:t>aprendizaje sensible al coste una vez definidos los conceptos del problema en los que prestar mayor atención. </a:t>
            </a:r>
            <a:endParaRPr lang="es-ES" dirty="0" smtClean="0"/>
          </a:p>
          <a:p>
            <a:pPr lvl="1" algn="just">
              <a:lnSpc>
                <a:spcPct val="120000"/>
              </a:lnSpc>
            </a:pPr>
            <a:r>
              <a:rPr lang="es-ES" dirty="0" smtClean="0"/>
              <a:t>Uso </a:t>
            </a:r>
            <a:r>
              <a:rPr lang="es-ES" dirty="0"/>
              <a:t>de técnicas </a:t>
            </a:r>
            <a:r>
              <a:rPr lang="es-ES" dirty="0" smtClean="0"/>
              <a:t>sofisticadas </a:t>
            </a:r>
            <a:r>
              <a:rPr lang="es-ES" dirty="0"/>
              <a:t>para equilibrar en lo posible la precisión </a:t>
            </a:r>
            <a:r>
              <a:rPr lang="es-ES" dirty="0" smtClean="0"/>
              <a:t>global y evitar </a:t>
            </a:r>
            <a:r>
              <a:rPr lang="es-ES" dirty="0" err="1" smtClean="0"/>
              <a:t>bias</a:t>
            </a:r>
            <a:r>
              <a:rPr lang="es-ES" dirty="0"/>
              <a:t> </a:t>
            </a:r>
            <a:r>
              <a:rPr lang="es-ES" dirty="0" smtClean="0"/>
              <a:t>hacia las clases “difíciles”. </a:t>
            </a:r>
          </a:p>
          <a:p>
            <a:pPr algn="just">
              <a:lnSpc>
                <a:spcPct val="120000"/>
              </a:lnSpc>
            </a:pPr>
            <a:r>
              <a:rPr lang="es-ES" dirty="0" smtClean="0"/>
              <a:t>Correcta </a:t>
            </a:r>
            <a:r>
              <a:rPr lang="es-ES" dirty="0"/>
              <a:t>gestión durante el proceso de decisión en el esquema </a:t>
            </a:r>
            <a:r>
              <a:rPr lang="es-ES" dirty="0" smtClean="0"/>
              <a:t>OVO.</a:t>
            </a:r>
          </a:p>
          <a:p>
            <a:pPr lvl="1" algn="just">
              <a:lnSpc>
                <a:spcPct val="120000"/>
              </a:lnSpc>
            </a:pPr>
            <a:r>
              <a:rPr lang="es-ES" dirty="0" smtClean="0"/>
              <a:t>Nuevas técnicas de agregación o adaptación de las ya existentes</a:t>
            </a:r>
          </a:p>
          <a:p>
            <a:pPr algn="just">
              <a:lnSpc>
                <a:spcPct val="120000"/>
              </a:lnSpc>
            </a:pPr>
            <a:r>
              <a:rPr lang="es-ES" dirty="0" smtClean="0"/>
              <a:t>Agrupación </a:t>
            </a:r>
            <a:r>
              <a:rPr lang="es-ES" dirty="0"/>
              <a:t>óptima de las clases para realizar mejor la labor de aprendizaje en la </a:t>
            </a:r>
            <a:r>
              <a:rPr lang="es-ES" dirty="0" err="1" smtClean="0"/>
              <a:t>binarización</a:t>
            </a:r>
            <a:r>
              <a:rPr lang="es-ES" dirty="0" smtClean="0"/>
              <a:t>.</a:t>
            </a:r>
          </a:p>
          <a:p>
            <a:pPr lvl="1" algn="just">
              <a:lnSpc>
                <a:spcPct val="120000"/>
              </a:lnSpc>
            </a:pPr>
            <a:r>
              <a:rPr lang="es-ES" dirty="0" smtClean="0"/>
              <a:t>Basado en esquemas de “competición”, o uso de modelo mixto OVA-OVO para discriminar mejor grupos de clases similares.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35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2897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Preguntas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¡Gracias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vuestra</a:t>
            </a:r>
            <a:r>
              <a:rPr lang="en-US" dirty="0" smtClean="0"/>
              <a:t> </a:t>
            </a:r>
            <a:r>
              <a:rPr lang="en-US" dirty="0" err="1" smtClean="0"/>
              <a:t>atención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928934"/>
            <a:ext cx="3287187" cy="2714644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5 Elipse"/>
          <p:cNvSpPr/>
          <p:nvPr/>
        </p:nvSpPr>
        <p:spPr>
          <a:xfrm>
            <a:off x="4500562" y="2285992"/>
            <a:ext cx="2000264" cy="3286148"/>
          </a:xfrm>
          <a:prstGeom prst="ellipse">
            <a:avLst/>
          </a:prstGeom>
          <a:solidFill>
            <a:schemeClr val="accent1">
              <a:alpha val="24000"/>
            </a:schemeClr>
          </a:solidFill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6 Elipse"/>
          <p:cNvSpPr/>
          <p:nvPr/>
        </p:nvSpPr>
        <p:spPr>
          <a:xfrm>
            <a:off x="2428860" y="2571744"/>
            <a:ext cx="2071702" cy="1714512"/>
          </a:xfrm>
          <a:prstGeom prst="ellipse">
            <a:avLst/>
          </a:prstGeom>
          <a:solidFill>
            <a:srgbClr val="FFC000">
              <a:alpha val="24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7 Elipse"/>
          <p:cNvSpPr/>
          <p:nvPr/>
        </p:nvSpPr>
        <p:spPr>
          <a:xfrm>
            <a:off x="2643174" y="4000504"/>
            <a:ext cx="2500330" cy="2000264"/>
          </a:xfrm>
          <a:prstGeom prst="ellipse">
            <a:avLst/>
          </a:prstGeom>
          <a:solidFill>
            <a:srgbClr val="00B050">
              <a:alpha val="31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36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23448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Classification </a:t>
            </a:r>
          </a:p>
          <a:p>
            <a:pPr lvl="1"/>
            <a:r>
              <a:rPr lang="en-US" dirty="0" smtClean="0"/>
              <a:t>2 class of classification problems:</a:t>
            </a:r>
          </a:p>
          <a:p>
            <a:pPr lvl="2"/>
            <a:r>
              <a:rPr lang="en-US" dirty="0" smtClean="0"/>
              <a:t>Binary: medical diagnosis (yes / no)</a:t>
            </a:r>
          </a:p>
          <a:p>
            <a:pPr lvl="2"/>
            <a:r>
              <a:rPr lang="en-US" dirty="0" smtClean="0"/>
              <a:t>Multicategory: Letter recognition (A, B, C…)</a:t>
            </a:r>
          </a:p>
          <a:p>
            <a:pPr lvl="1"/>
            <a:r>
              <a:rPr lang="en-US" dirty="0" smtClean="0"/>
              <a:t>Binary problems are usually easier</a:t>
            </a:r>
          </a:p>
          <a:p>
            <a:pPr lvl="1"/>
            <a:r>
              <a:rPr lang="en-US" dirty="0" smtClean="0"/>
              <a:t>Some classifiers do not support multiple classes</a:t>
            </a:r>
          </a:p>
          <a:p>
            <a:pPr lvl="2"/>
            <a:r>
              <a:rPr lang="en-US" dirty="0" smtClean="0"/>
              <a:t>SVM, PDFC…</a:t>
            </a:r>
          </a:p>
        </p:txBody>
      </p:sp>
      <p:pic>
        <p:nvPicPr>
          <p:cNvPr id="28" name="Picture 14" descr="new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7955" y="3717032"/>
            <a:ext cx="1008331" cy="1659509"/>
          </a:xfrm>
          <a:prstGeom prst="rect">
            <a:avLst/>
          </a:prstGeom>
          <a:noFill/>
        </p:spPr>
      </p:pic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7430977" y="3307631"/>
            <a:ext cx="946487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imes New Roman" pitchFamily="18" charset="0"/>
              </a:rPr>
              <a:t>Object recognition</a:t>
            </a:r>
          </a:p>
          <a:p>
            <a:pPr algn="ctr">
              <a:spcBef>
                <a:spcPct val="50000"/>
              </a:spcBef>
            </a:pPr>
            <a:endParaRPr lang="fr-FR" sz="1600" b="1" dirty="0">
              <a:latin typeface="Times New Roman" pitchFamily="18" charset="0"/>
            </a:endParaRPr>
          </a:p>
        </p:txBody>
      </p:sp>
      <p:grpSp>
        <p:nvGrpSpPr>
          <p:cNvPr id="30" name="Group 16"/>
          <p:cNvGrpSpPr>
            <a:grpSpLocks/>
          </p:cNvGrpSpPr>
          <p:nvPr/>
        </p:nvGrpSpPr>
        <p:grpSpPr bwMode="auto">
          <a:xfrm>
            <a:off x="7387955" y="4942515"/>
            <a:ext cx="486688" cy="408495"/>
            <a:chOff x="3312" y="1872"/>
            <a:chExt cx="543" cy="480"/>
          </a:xfrm>
        </p:grpSpPr>
        <p:sp>
          <p:nvSpPr>
            <p:cNvPr id="31" name="AutoShape 17"/>
            <p:cNvSpPr>
              <a:spLocks noChangeArrowheads="1"/>
            </p:cNvSpPr>
            <p:nvPr/>
          </p:nvSpPr>
          <p:spPr bwMode="auto">
            <a:xfrm>
              <a:off x="3327" y="1872"/>
              <a:ext cx="528" cy="480"/>
            </a:xfrm>
            <a:prstGeom prst="irregularSeal2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3312" y="2016"/>
              <a:ext cx="52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Times New Roman" pitchFamily="18" charset="0"/>
                </a:rPr>
                <a:t>100</a:t>
              </a:r>
              <a:endParaRPr lang="fr-FR" sz="1000" b="1" dirty="0">
                <a:latin typeface="Times New Roman" pitchFamily="18" charset="0"/>
              </a:endParaRPr>
            </a:p>
          </p:txBody>
        </p:sp>
      </p:grpSp>
      <p:pic>
        <p:nvPicPr>
          <p:cNvPr id="33" name="Picture 19" descr="phone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025242"/>
            <a:ext cx="1419730" cy="873157"/>
          </a:xfrm>
          <a:prstGeom prst="rect">
            <a:avLst/>
          </a:prstGeom>
          <a:noFill/>
        </p:spPr>
      </p:pic>
      <p:pic>
        <p:nvPicPr>
          <p:cNvPr id="34" name="Picture 20" descr="SCOP_fig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17032"/>
            <a:ext cx="1087205" cy="1593129"/>
          </a:xfrm>
          <a:prstGeom prst="rect">
            <a:avLst/>
          </a:prstGeom>
          <a:noFill/>
        </p:spPr>
      </p:pic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5753114" y="3284984"/>
            <a:ext cx="13767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imes New Roman" pitchFamily="18" charset="0"/>
              </a:rPr>
              <a:t>Automated protein classification</a:t>
            </a:r>
            <a:endParaRPr lang="fr-FR" sz="1000" b="1" dirty="0">
              <a:latin typeface="Times New Roman" pitchFamily="18" charset="0"/>
            </a:endParaRPr>
          </a:p>
        </p:txBody>
      </p:sp>
      <p:grpSp>
        <p:nvGrpSpPr>
          <p:cNvPr id="36" name="Group 22"/>
          <p:cNvGrpSpPr>
            <a:grpSpLocks/>
          </p:cNvGrpSpPr>
          <p:nvPr/>
        </p:nvGrpSpPr>
        <p:grpSpPr bwMode="auto">
          <a:xfrm>
            <a:off x="7323254" y="2597134"/>
            <a:ext cx="486688" cy="408495"/>
            <a:chOff x="3312" y="1872"/>
            <a:chExt cx="543" cy="480"/>
          </a:xfrm>
        </p:grpSpPr>
        <p:sp>
          <p:nvSpPr>
            <p:cNvPr id="37" name="AutoShape 23"/>
            <p:cNvSpPr>
              <a:spLocks noChangeArrowheads="1"/>
            </p:cNvSpPr>
            <p:nvPr/>
          </p:nvSpPr>
          <p:spPr bwMode="auto">
            <a:xfrm>
              <a:off x="3327" y="1872"/>
              <a:ext cx="528" cy="480"/>
            </a:xfrm>
            <a:prstGeom prst="irregularSeal2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3312" y="2016"/>
              <a:ext cx="52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Times New Roman" pitchFamily="18" charset="0"/>
                </a:rPr>
                <a:t>50</a:t>
              </a:r>
              <a:endParaRPr lang="fr-FR" sz="1000" b="1" dirty="0">
                <a:latin typeface="Times New Roman" pitchFamily="18" charset="0"/>
              </a:endParaRPr>
            </a:p>
          </p:txBody>
        </p:sp>
      </p:grpSp>
      <p:sp>
        <p:nvSpPr>
          <p:cNvPr id="39" name="AutoShape 25"/>
          <p:cNvSpPr>
            <a:spLocks noChangeArrowheads="1"/>
          </p:cNvSpPr>
          <p:nvPr/>
        </p:nvSpPr>
        <p:spPr bwMode="auto">
          <a:xfrm>
            <a:off x="6054269" y="5105913"/>
            <a:ext cx="559288" cy="285946"/>
          </a:xfrm>
          <a:prstGeom prst="horizontalScroll">
            <a:avLst>
              <a:gd name="adj" fmla="val 17264"/>
            </a:avLst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000" b="1" dirty="0">
                <a:latin typeface="Times New Roman" pitchFamily="18" charset="0"/>
              </a:rPr>
              <a:t>300-600 </a:t>
            </a:r>
            <a:endParaRPr lang="fr-FR" sz="1000" b="1" dirty="0">
              <a:latin typeface="Times New Roman" pitchFamily="18" charset="0"/>
            </a:endParaRPr>
          </a:p>
        </p:txBody>
      </p:sp>
      <p:pic>
        <p:nvPicPr>
          <p:cNvPr id="40" name="Picture 26" descr="im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230" y="2008222"/>
            <a:ext cx="925872" cy="939537"/>
          </a:xfrm>
          <a:prstGeom prst="rect">
            <a:avLst/>
          </a:prstGeom>
          <a:noFill/>
        </p:spPr>
      </p:pic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6632666" y="2520542"/>
            <a:ext cx="103970" cy="2450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 sz="2400">
              <a:latin typeface="Times New Roman" pitchFamily="18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5652120" y="1700808"/>
            <a:ext cx="137670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imes New Roman" pitchFamily="18" charset="0"/>
              </a:rPr>
              <a:t>Digit recognition</a:t>
            </a:r>
            <a:endParaRPr lang="fr-FR" sz="1000" b="1" dirty="0">
              <a:latin typeface="Times New Roman" pitchFamily="18" charset="0"/>
            </a:endParaRPr>
          </a:p>
        </p:txBody>
      </p:sp>
      <p:grpSp>
        <p:nvGrpSpPr>
          <p:cNvPr id="43" name="Group 29"/>
          <p:cNvGrpSpPr>
            <a:grpSpLocks/>
          </p:cNvGrpSpPr>
          <p:nvPr/>
        </p:nvGrpSpPr>
        <p:grpSpPr bwMode="auto">
          <a:xfrm>
            <a:off x="5695142" y="2702663"/>
            <a:ext cx="486688" cy="408495"/>
            <a:chOff x="3312" y="1872"/>
            <a:chExt cx="543" cy="480"/>
          </a:xfrm>
        </p:grpSpPr>
        <p:sp>
          <p:nvSpPr>
            <p:cNvPr id="44" name="AutoShape 30"/>
            <p:cNvSpPr>
              <a:spLocks noChangeArrowheads="1"/>
            </p:cNvSpPr>
            <p:nvPr/>
          </p:nvSpPr>
          <p:spPr bwMode="auto">
            <a:xfrm>
              <a:off x="3327" y="1872"/>
              <a:ext cx="528" cy="480"/>
            </a:xfrm>
            <a:prstGeom prst="irregularSeal2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3312" y="2016"/>
              <a:ext cx="52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 dirty="0">
                  <a:latin typeface="Times New Roman" pitchFamily="18" charset="0"/>
                </a:rPr>
                <a:t>10</a:t>
              </a:r>
              <a:endParaRPr lang="fr-FR" sz="1000" b="1" dirty="0">
                <a:latin typeface="Times New Roman" pitchFamily="18" charset="0"/>
              </a:endParaRPr>
            </a:p>
          </p:txBody>
        </p:sp>
      </p:grp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7452320" y="1700808"/>
            <a:ext cx="137670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imes New Roman" pitchFamily="18" charset="0"/>
              </a:rPr>
              <a:t>Phoneme recognition</a:t>
            </a:r>
            <a:endParaRPr lang="fr-FR" sz="1000" b="1" dirty="0">
              <a:latin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4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Introduction</a:t>
            </a:r>
            <a:r>
              <a:rPr lang="es-ES" dirty="0" smtClean="0"/>
              <a:t>: </a:t>
            </a:r>
            <a:r>
              <a:rPr lang="es-ES" dirty="0" err="1" smtClean="0"/>
              <a:t>Difficult</a:t>
            </a:r>
            <a:r>
              <a:rPr lang="es-ES" dirty="0" smtClean="0"/>
              <a:t> </a:t>
            </a:r>
            <a:r>
              <a:rPr lang="es-ES" dirty="0" err="1" smtClean="0"/>
              <a:t>Classes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86" y="1600200"/>
            <a:ext cx="541437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5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5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Outline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Binarization</a:t>
            </a:r>
          </a:p>
          <a:p>
            <a:pPr marL="777240" lvl="1" indent="-457200"/>
            <a:r>
              <a:rPr lang="en-US" dirty="0" smtClean="0">
                <a:solidFill>
                  <a:schemeClr val="accent2"/>
                </a:solidFill>
              </a:rPr>
              <a:t>Decomposition strategies (One-vs-One, One-vs-All and Others)</a:t>
            </a:r>
          </a:p>
          <a:p>
            <a:pPr marL="834390" lvl="1" indent="-514350"/>
            <a:r>
              <a:rPr lang="en-US" dirty="0" smtClean="0"/>
              <a:t>State-of-the-art on Aggregations</a:t>
            </a:r>
          </a:p>
          <a:p>
            <a:pPr marL="1108710" lvl="2" indent="-514350"/>
            <a:r>
              <a:rPr lang="en-US" dirty="0" smtClean="0"/>
              <a:t>One-vs-One</a:t>
            </a:r>
          </a:p>
          <a:p>
            <a:pPr marL="1108710" lvl="2" indent="-514350"/>
            <a:r>
              <a:rPr lang="en-US" dirty="0" smtClean="0"/>
              <a:t>One-vs-All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Difficult Classes</a:t>
            </a:r>
            <a:endParaRPr lang="en-US" dirty="0" smtClean="0"/>
          </a:p>
          <a:p>
            <a:pPr marL="834390" lvl="1" indent="-514350"/>
            <a:r>
              <a:rPr lang="es-ES" dirty="0" err="1" smtClean="0"/>
              <a:t>Introduction</a:t>
            </a:r>
            <a:endParaRPr lang="en-US" dirty="0" smtClean="0"/>
          </a:p>
          <a:p>
            <a:pPr marL="834390" lvl="1" indent="-514350"/>
            <a:r>
              <a:rPr lang="en-US" dirty="0" smtClean="0"/>
              <a:t>Approaches to address this problem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6</a:t>
            </a:fld>
            <a:r>
              <a:rPr lang="es-ES" smtClean="0"/>
              <a:t>/36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684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357290" y="4929198"/>
            <a:ext cx="6072230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Binarization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Decomposition of the multi-class problem</a:t>
            </a:r>
          </a:p>
          <a:p>
            <a:pPr lvl="1"/>
            <a:r>
              <a:rPr lang="en-US" sz="2400" dirty="0" smtClean="0"/>
              <a:t>Divide and conquer strategy</a:t>
            </a:r>
          </a:p>
          <a:p>
            <a:pPr lvl="1"/>
            <a:r>
              <a:rPr lang="en-US" sz="2400" dirty="0" smtClean="0"/>
              <a:t>Multi-class </a:t>
            </a:r>
            <a:r>
              <a:rPr lang="en-US" sz="2400" dirty="0" smtClean="0">
                <a:sym typeface="Wingdings" pitchFamily="2" charset="2"/>
              </a:rPr>
              <a:t> Multiple easier to solve binary problems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For each binary problem 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1 binary classifier = base classifier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Problem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How we should make the decomposition? 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How we should aggregate the outputs?</a:t>
            </a:r>
            <a:endParaRPr lang="en-U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785786" y="5000636"/>
          <a:ext cx="585791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/>
          <p:cNvSpPr/>
          <p:nvPr/>
        </p:nvSpPr>
        <p:spPr>
          <a:xfrm>
            <a:off x="4572000" y="5429264"/>
            <a:ext cx="1143008" cy="5715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 redondeado"/>
          <p:cNvSpPr/>
          <p:nvPr/>
        </p:nvSpPr>
        <p:spPr>
          <a:xfrm>
            <a:off x="5786446" y="5357826"/>
            <a:ext cx="1571636" cy="714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Final Output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786050" y="6286520"/>
            <a:ext cx="2722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Ensemble of </a:t>
            </a:r>
            <a:r>
              <a:rPr lang="es-ES" dirty="0" err="1" smtClean="0">
                <a:solidFill>
                  <a:schemeClr val="bg1"/>
                </a:solidFill>
              </a:rPr>
              <a:t>classifiers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7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Strategies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“One-vs-One” (OVO)</a:t>
            </a:r>
          </a:p>
          <a:p>
            <a:pPr lvl="1"/>
            <a:r>
              <a:rPr lang="en-US" dirty="0" smtClean="0"/>
              <a:t>1 binary problem for each pair of classes</a:t>
            </a:r>
          </a:p>
          <a:p>
            <a:pPr lvl="2"/>
            <a:r>
              <a:rPr lang="en-US" dirty="0" smtClean="0"/>
              <a:t>Pairwise Learning, Round Robin, All-vs-All…</a:t>
            </a:r>
          </a:p>
          <a:p>
            <a:pPr lvl="2"/>
            <a:r>
              <a:rPr lang="en-US" i="1" dirty="0" smtClean="0"/>
              <a:t>Total = m(m-1) / 2 classifiers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00504"/>
            <a:ext cx="2306776" cy="1904995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8" name="Picture 4" descr="C:\Documents and Settings\Mikel\Mis documentos\Trabajo\Papers\OVO-OVA Overview\Presentación\clasification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402366"/>
            <a:ext cx="1171561" cy="96750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9" name="Picture 5" descr="C:\Documents and Settings\Mikel\Mis documentos\Trabajo\Papers\OVO-OVA Overview\Presentación\clasification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470637"/>
            <a:ext cx="1171561" cy="96750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0" name="Picture 6" descr="C:\Documents and Settings\Mikel\Mis documentos\Trabajo\Papers\OVO-OVA Overview\Presentación\clasification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554384"/>
            <a:ext cx="1171561" cy="96750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31" name="Picture 7" descr="C:\Documents and Settings\Mikel\Mis documentos\Trabajo\Papers\OVO-OVA Overview\Presentación\clasificationfinal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000504"/>
            <a:ext cx="2335633" cy="192882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13" name="12 Conector recto de flecha"/>
          <p:cNvCxnSpPr>
            <a:stCxn id="1026" idx="3"/>
            <a:endCxn id="1028" idx="1"/>
          </p:cNvCxnSpPr>
          <p:nvPr/>
        </p:nvCxnSpPr>
        <p:spPr>
          <a:xfrm flipV="1">
            <a:off x="2521058" y="3886119"/>
            <a:ext cx="1479438" cy="10668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1026" idx="3"/>
            <a:endCxn id="1029" idx="1"/>
          </p:cNvCxnSpPr>
          <p:nvPr/>
        </p:nvCxnSpPr>
        <p:spPr>
          <a:xfrm>
            <a:off x="2521058" y="4953002"/>
            <a:ext cx="1479438" cy="1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1026" idx="3"/>
            <a:endCxn id="1030" idx="1"/>
          </p:cNvCxnSpPr>
          <p:nvPr/>
        </p:nvCxnSpPr>
        <p:spPr>
          <a:xfrm>
            <a:off x="2521058" y="4953002"/>
            <a:ext cx="1479438" cy="1085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028" idx="3"/>
            <a:endCxn id="1031" idx="1"/>
          </p:cNvCxnSpPr>
          <p:nvPr/>
        </p:nvCxnSpPr>
        <p:spPr>
          <a:xfrm>
            <a:off x="5172057" y="3886119"/>
            <a:ext cx="1471645" cy="1078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029" idx="3"/>
            <a:endCxn id="1031" idx="1"/>
          </p:cNvCxnSpPr>
          <p:nvPr/>
        </p:nvCxnSpPr>
        <p:spPr>
          <a:xfrm>
            <a:off x="5172057" y="4954390"/>
            <a:ext cx="1471645" cy="10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030" idx="3"/>
            <a:endCxn id="1031" idx="1"/>
          </p:cNvCxnSpPr>
          <p:nvPr/>
        </p:nvCxnSpPr>
        <p:spPr>
          <a:xfrm flipV="1">
            <a:off x="5172057" y="4964917"/>
            <a:ext cx="1471645" cy="1073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2500298" y="6072206"/>
            <a:ext cx="1474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Decomposition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04136" y="6072206"/>
            <a:ext cx="1215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Calibri" pitchFamily="34" charset="0"/>
              </a:rPr>
              <a:t>Aggregation</a:t>
            </a:r>
            <a:endParaRPr lang="es-ES" sz="1600" b="1" dirty="0">
              <a:latin typeface="Calibri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8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One-vs-One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Smaller (number of instances)</a:t>
            </a:r>
          </a:p>
          <a:p>
            <a:pPr lvl="1"/>
            <a:r>
              <a:rPr lang="en-US" dirty="0" smtClean="0"/>
              <a:t>Simpler decision boundaries</a:t>
            </a:r>
          </a:p>
          <a:p>
            <a:pPr lvl="2"/>
            <a:r>
              <a:rPr lang="en-US" dirty="0" smtClean="0"/>
              <a:t>Digit recognition problem by pairwise learning</a:t>
            </a:r>
          </a:p>
          <a:p>
            <a:pPr lvl="3"/>
            <a:r>
              <a:rPr lang="en-US" dirty="0" smtClean="0"/>
              <a:t>linearly separable [Knerr90] (first proposal)</a:t>
            </a:r>
          </a:p>
          <a:p>
            <a:pPr lvl="1"/>
            <a:r>
              <a:rPr lang="en-US" dirty="0" smtClean="0"/>
              <a:t>Parallelizable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785786" y="5143512"/>
            <a:ext cx="7858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[Knerr90] S. Knerr, L. Personnaz, G. Dreyfus, Single-layer learning revisited: A stepwise procedure for building and training a neural network, in: F. Fogelman </a:t>
            </a:r>
            <a:r>
              <a:rPr lang="es-ES" sz="1400" dirty="0" smtClean="0"/>
              <a:t>Soulie, J. Herault (eds.), Neurocomputing: Algorithms, Architectures and Applications, vol. F68 of NATO ASI Series, Springer-Verlag, 1990, pp. 41–50.</a:t>
            </a:r>
            <a:endParaRPr lang="es-ES" sz="14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5558E-84EB-4D9E-889A-56F5EE09022E}" type="slidenum">
              <a:rPr lang="es-ES" smtClean="0"/>
              <a:pPr/>
              <a:t>9</a:t>
            </a:fld>
            <a:r>
              <a:rPr lang="es-ES" smtClean="0"/>
              <a:t>/36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1816</TotalTime>
  <Words>1915</Words>
  <Application>Microsoft Office PowerPoint</Application>
  <PresentationFormat>Presentación en pantalla (4:3)</PresentationFormat>
  <Paragraphs>321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Intermedio</vt:lpstr>
      <vt:lpstr>Addressing difficult classes by binarization </vt:lpstr>
      <vt:lpstr>Outline</vt:lpstr>
      <vt:lpstr>Outline</vt:lpstr>
      <vt:lpstr>Introduction</vt:lpstr>
      <vt:lpstr>Introduction: Difficult Classes</vt:lpstr>
      <vt:lpstr>Outline</vt:lpstr>
      <vt:lpstr>Binarization</vt:lpstr>
      <vt:lpstr>Decomposition Strategies</vt:lpstr>
      <vt:lpstr>One-vs-One</vt:lpstr>
      <vt:lpstr>One-vs-One</vt:lpstr>
      <vt:lpstr>Decomposition Strategies</vt:lpstr>
      <vt:lpstr>One-vs-All</vt:lpstr>
      <vt:lpstr>Decomposition Strategies</vt:lpstr>
      <vt:lpstr>Outline</vt:lpstr>
      <vt:lpstr>Combination of the outputs</vt:lpstr>
      <vt:lpstr>State-of-the-art on aggregation for OVO</vt:lpstr>
      <vt:lpstr>State-of-the-art on aggregation for OVO</vt:lpstr>
      <vt:lpstr>State-of-the-art on aggregation for OVO</vt:lpstr>
      <vt:lpstr>State-of-the-art on aggregation for OVO</vt:lpstr>
      <vt:lpstr>State-of-the-art on aggregation for OVO</vt:lpstr>
      <vt:lpstr>State-of-the-art on aggregation for OVO</vt:lpstr>
      <vt:lpstr>Outline</vt:lpstr>
      <vt:lpstr>State-of-the-art on aggregation for OVA</vt:lpstr>
      <vt:lpstr>State-of-the-art on aggregation for OVA</vt:lpstr>
      <vt:lpstr>Outline</vt:lpstr>
      <vt:lpstr>Difficult Classes in OVO Strategy</vt:lpstr>
      <vt:lpstr>Difficult Classes in OVO Strategy</vt:lpstr>
      <vt:lpstr>Difficult Classes in OVO Strategy</vt:lpstr>
      <vt:lpstr>Definición de clases difíciles</vt:lpstr>
      <vt:lpstr>Medidas para este escenario</vt:lpstr>
      <vt:lpstr>Outline</vt:lpstr>
      <vt:lpstr>Modelos de actuación</vt:lpstr>
      <vt:lpstr>Modelos de actuación (2)</vt:lpstr>
      <vt:lpstr>Propuestas iniciales</vt:lpstr>
      <vt:lpstr>Tratamiento de clases difíciles</vt:lpstr>
      <vt:lpstr>¿Preguntas?</vt:lpstr>
    </vt:vector>
  </TitlesOfParts>
  <Company>UPNA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Methods FOR Multi-class Problems: DECOMPOSITIONS and AGGREGATIONS</dc:title>
  <dc:creator>Mikel</dc:creator>
  <cp:lastModifiedBy>Alberto Fernández Hilario</cp:lastModifiedBy>
  <cp:revision>177</cp:revision>
  <dcterms:created xsi:type="dcterms:W3CDTF">2010-06-08T11:28:23Z</dcterms:created>
  <dcterms:modified xsi:type="dcterms:W3CDTF">2015-06-18T12:08:06Z</dcterms:modified>
</cp:coreProperties>
</file>